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96" r:id="rId3"/>
    <p:sldId id="272" r:id="rId4"/>
    <p:sldId id="297"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3" d="100"/>
          <a:sy n="83" d="100"/>
        </p:scale>
        <p:origin x="6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413388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116170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18060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53977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41484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154617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91BD80C8-91B1-4A68-ABC4-A87322E39B31}" type="datetimeFigureOut">
              <a:rPr lang="ar-EG" smtClean="0"/>
              <a:t>02/08/1441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23380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91BD80C8-91B1-4A68-ABC4-A87322E39B31}" type="datetimeFigureOut">
              <a:rPr lang="ar-EG" smtClean="0"/>
              <a:t>02/08/1441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16865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BD80C8-91B1-4A68-ABC4-A87322E39B31}" type="datetimeFigureOut">
              <a:rPr lang="ar-EG" smtClean="0"/>
              <a:t>02/08/1441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84415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1820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3125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D81881-A573-4167-8A11-B1C1C546E950}" type="slidenum">
              <a:rPr lang="ar-EG" smtClean="0"/>
              <a:t>‹#›</a:t>
            </a:fld>
            <a:endParaRPr lang="ar-EG"/>
          </a:p>
        </p:txBody>
      </p:sp>
    </p:spTree>
    <p:extLst>
      <p:ext uri="{BB962C8B-B14F-4D97-AF65-F5344CB8AC3E}">
        <p14:creationId xmlns:p14="http://schemas.microsoft.com/office/powerpoint/2010/main" val="141842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2036" y="397165"/>
            <a:ext cx="10788074" cy="6280726"/>
          </a:xfrm>
        </p:spPr>
        <p:txBody>
          <a:bodyPr>
            <a:noAutofit/>
          </a:bodyPr>
          <a:lstStyle/>
          <a:p>
            <a:r>
              <a:rPr lang="ar-SA" sz="3600" dirty="0">
                <a:solidFill>
                  <a:srgbClr val="FF0000"/>
                </a:solidFill>
                <a:latin typeface="Impact" panose="020B0806030902050204" pitchFamily="34" charset="0"/>
                <a:cs typeface="PT Bold Heading" panose="02010400000000000000" pitchFamily="2" charset="-78"/>
              </a:rPr>
              <a:t>محاضرات مقرر</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 </a:t>
            </a:r>
            <a:r>
              <a:rPr lang="ar-SA" sz="3600" dirty="0">
                <a:latin typeface="Impact" panose="020B0806030902050204" pitchFamily="34" charset="0"/>
                <a:cs typeface="PT Bold Heading" panose="02010400000000000000" pitchFamily="2" charset="-78"/>
              </a:rPr>
              <a:t>الأصول الاجتماعية والفلسفية للتربية</a:t>
            </a:r>
            <a:br>
              <a:rPr lang="ar-SA" sz="3600" dirty="0">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الفرقة الرابعة " عام"</a:t>
            </a:r>
            <a:br>
              <a:rPr lang="ar-SA" sz="3600" dirty="0">
                <a:solidFill>
                  <a:srgbClr val="FF0000"/>
                </a:solidFill>
                <a:latin typeface="Impact" panose="020B0806030902050204" pitchFamily="34" charset="0"/>
                <a:cs typeface="PT Bold Heading" panose="02010400000000000000" pitchFamily="2" charset="-78"/>
              </a:rPr>
            </a:br>
            <a:r>
              <a:rPr lang="ar-SA" sz="3600" dirty="0">
                <a:latin typeface="Impact" panose="020B0806030902050204" pitchFamily="34" charset="0"/>
                <a:cs typeface="PT Bold Heading" panose="02010400000000000000" pitchFamily="2" charset="-78"/>
              </a:rPr>
              <a:t>جميع الشعب</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smtClean="0">
                <a:solidFill>
                  <a:srgbClr val="FF0000"/>
                </a:solidFill>
                <a:latin typeface="Impact" panose="020B0806030902050204" pitchFamily="34" charset="0"/>
                <a:cs typeface="PT Bold Heading" panose="02010400000000000000" pitchFamily="2" charset="-78"/>
              </a:rPr>
              <a:t>محاضرة بعنوان</a:t>
            </a:r>
            <a:br>
              <a:rPr lang="ar-SA" sz="3600" dirty="0" smtClean="0">
                <a:solidFill>
                  <a:srgbClr val="FF0000"/>
                </a:solidFill>
                <a:latin typeface="Impact" panose="020B0806030902050204" pitchFamily="34" charset="0"/>
                <a:cs typeface="PT Bold Heading" panose="02010400000000000000" pitchFamily="2" charset="-78"/>
              </a:rPr>
            </a:br>
            <a:r>
              <a:rPr lang="ar-SA" sz="3600" dirty="0" smtClean="0">
                <a:solidFill>
                  <a:srgbClr val="FF0000"/>
                </a:solidFill>
                <a:latin typeface="Impact" panose="020B0806030902050204" pitchFamily="34" charset="0"/>
                <a:cs typeface="PT Bold Heading" panose="02010400000000000000" pitchFamily="2" charset="-78"/>
              </a:rPr>
              <a:t> " </a:t>
            </a:r>
            <a:r>
              <a:rPr lang="ar-EG" sz="3600" dirty="0">
                <a:latin typeface="Impact" panose="020B0806030902050204" pitchFamily="34" charset="0"/>
                <a:cs typeface="PT Bold Heading" panose="02010400000000000000" pitchFamily="2" charset="-78"/>
              </a:rPr>
              <a:t>المذاهب الفلسفية ونظرياتها التربوية</a:t>
            </a:r>
            <a:r>
              <a:rPr lang="ar-SA" sz="3600" dirty="0" smtClean="0">
                <a:latin typeface="Impact" panose="020B0806030902050204" pitchFamily="34" charset="0"/>
                <a:cs typeface="PT Bold Heading" panose="02010400000000000000" pitchFamily="2" charset="-78"/>
              </a:rPr>
              <a:t> </a:t>
            </a:r>
            <a:r>
              <a:rPr lang="ar-SA" sz="3600" dirty="0" smtClean="0">
                <a:solidFill>
                  <a:srgbClr val="FF0000"/>
                </a:solidFill>
                <a:latin typeface="Impact" panose="020B0806030902050204" pitchFamily="34" charset="0"/>
                <a:cs typeface="PT Bold Heading" panose="02010400000000000000" pitchFamily="2" charset="-78"/>
              </a:rPr>
              <a:t>"</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a:latin typeface="Impact" panose="020B0806030902050204" pitchFamily="34" charset="0"/>
                <a:cs typeface="PT Bold Heading" panose="02010400000000000000" pitchFamily="2" charset="-78"/>
              </a:rPr>
              <a:t>إعداد</a:t>
            </a:r>
            <a:br>
              <a:rPr lang="ar-SA" sz="3600" dirty="0">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 </a:t>
            </a:r>
            <a:r>
              <a:rPr lang="ar-SA" sz="3600" dirty="0" err="1">
                <a:solidFill>
                  <a:srgbClr val="FF0000"/>
                </a:solidFill>
                <a:latin typeface="Impact" panose="020B0806030902050204" pitchFamily="34" charset="0"/>
                <a:cs typeface="PT Bold Heading" panose="02010400000000000000" pitchFamily="2" charset="-78"/>
              </a:rPr>
              <a:t>أ.د</a:t>
            </a:r>
            <a:r>
              <a:rPr lang="ar-SA" sz="3600" dirty="0">
                <a:solidFill>
                  <a:srgbClr val="FF0000"/>
                </a:solidFill>
                <a:latin typeface="Impact" panose="020B0806030902050204" pitchFamily="34" charset="0"/>
                <a:cs typeface="PT Bold Heading" panose="02010400000000000000" pitchFamily="2" charset="-78"/>
              </a:rPr>
              <a:t>. هاني محمد يونس</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د. شحته سعد </a:t>
            </a:r>
            <a:r>
              <a:rPr lang="ar-SA" sz="3600" dirty="0" err="1">
                <a:solidFill>
                  <a:srgbClr val="FF0000"/>
                </a:solidFill>
                <a:latin typeface="Impact" panose="020B0806030902050204" pitchFamily="34" charset="0"/>
                <a:cs typeface="PT Bold Heading" panose="02010400000000000000" pitchFamily="2" charset="-78"/>
              </a:rPr>
              <a:t>موافي</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د. نجلاء أحمد شاهين </a:t>
            </a:r>
            <a:br>
              <a:rPr lang="ar-SA" sz="3600" dirty="0">
                <a:solidFill>
                  <a:srgbClr val="FF0000"/>
                </a:solidFill>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قسم أصول التربية</a:t>
            </a:r>
            <a:br>
              <a:rPr lang="ar-EG" sz="3600" dirty="0">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 كلية التربية- جامعة بنها</a:t>
            </a:r>
          </a:p>
        </p:txBody>
      </p:sp>
    </p:spTree>
    <p:extLst>
      <p:ext uri="{BB962C8B-B14F-4D97-AF65-F5344CB8AC3E}">
        <p14:creationId xmlns:p14="http://schemas.microsoft.com/office/powerpoint/2010/main" val="3092333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gn="r"/>
            <a:r>
              <a:rPr lang="ar-SA" sz="3000" b="1" dirty="0">
                <a:solidFill>
                  <a:srgbClr val="FF0000"/>
                </a:solidFill>
                <a:latin typeface="Impact" panose="020B0806030902050204" pitchFamily="34" charset="0"/>
                <a:cs typeface="PT Bold Heading" panose="02010400000000000000" pitchFamily="2" charset="-78"/>
              </a:rPr>
              <a:t>معني الوجودية</a:t>
            </a:r>
            <a:endParaRPr lang="en-US" sz="3000" b="1" dirty="0">
              <a:solidFill>
                <a:srgbClr val="FF0000"/>
              </a:solidFill>
              <a:latin typeface="Impact" panose="020B0806030902050204" pitchFamily="34" charset="0"/>
              <a:cs typeface="PT Bold Heading" panose="02010400000000000000" pitchFamily="2" charset="-78"/>
            </a:endParaRPr>
          </a:p>
          <a:p>
            <a:pPr algn="r"/>
            <a:r>
              <a:rPr lang="ar-SA" b="1" dirty="0"/>
              <a:t>	</a:t>
            </a:r>
            <a:r>
              <a:rPr lang="ar-SA" sz="3000" b="1" dirty="0">
                <a:latin typeface="Impact" panose="020B0806030902050204" pitchFamily="34" charset="0"/>
                <a:cs typeface="PT Bold Heading" panose="02010400000000000000" pitchFamily="2" charset="-78"/>
              </a:rPr>
              <a:t>هذه الفلسفة ليست وليدة العصور المتأخرة، بل إن جذورها تمتد إلى الماضي البعيد، وإن كان أول من استخدم كلمة (وجود)،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مضمون فلسفي، هو كير </a:t>
            </a:r>
            <a:r>
              <a:rPr lang="ar-SA" sz="3000" b="1" dirty="0" err="1" smtClean="0">
                <a:latin typeface="Impact" panose="020B0806030902050204" pitchFamily="34" charset="0"/>
                <a:cs typeface="PT Bold Heading" panose="02010400000000000000" pitchFamily="2" charset="-78"/>
              </a:rPr>
              <a:t>كجارد</a:t>
            </a:r>
            <a:r>
              <a:rPr lang="ar-EG" sz="3000" b="1" dirty="0" smtClean="0">
                <a:latin typeface="Impact" panose="020B0806030902050204" pitchFamily="34" charset="0"/>
                <a:cs typeface="PT Bold Heading" panose="02010400000000000000" pitchFamily="2" charset="-78"/>
              </a:rPr>
              <a:t> (</a:t>
            </a:r>
            <a:r>
              <a:rPr lang="ar-EG" sz="3000" b="1" dirty="0" err="1" smtClean="0">
                <a:latin typeface="Impact" panose="020B0806030902050204" pitchFamily="34" charset="0"/>
                <a:cs typeface="PT Bold Heading" panose="02010400000000000000" pitchFamily="2" charset="-78"/>
              </a:rPr>
              <a:t>دنمركي</a:t>
            </a:r>
            <a:r>
              <a:rPr lang="ar-EG" sz="3000" b="1" dirty="0" smtClean="0">
                <a:latin typeface="Impact" panose="020B0806030902050204" pitchFamily="34" charset="0"/>
                <a:cs typeface="PT Bold Heading" panose="02010400000000000000" pitchFamily="2" charset="-78"/>
              </a:rPr>
              <a:t>)</a:t>
            </a:r>
            <a:r>
              <a:rPr lang="ar-SA" sz="3000" b="1" dirty="0" smtClean="0">
                <a:latin typeface="Impact" panose="020B0806030902050204" pitchFamily="34" charset="0"/>
                <a:cs typeface="PT Bold Heading" panose="02010400000000000000" pitchFamily="2" charset="-78"/>
              </a:rPr>
              <a:t> </a:t>
            </a:r>
            <a:r>
              <a:rPr lang="ar-SA" sz="3000" b="1" dirty="0">
                <a:latin typeface="Impact" panose="020B0806030902050204" pitchFamily="34" charset="0"/>
                <a:cs typeface="PT Bold Heading" panose="02010400000000000000" pitchFamily="2" charset="-78"/>
              </a:rPr>
              <a:t>، وفريدريك </a:t>
            </a:r>
            <a:r>
              <a:rPr lang="ar-SA" sz="3000" b="1" dirty="0" err="1">
                <a:latin typeface="Impact" panose="020B0806030902050204" pitchFamily="34" charset="0"/>
                <a:cs typeface="PT Bold Heading" panose="02010400000000000000" pitchFamily="2" charset="-78"/>
              </a:rPr>
              <a:t>نيتشه</a:t>
            </a:r>
            <a:r>
              <a:rPr lang="ar-SA" sz="3000" b="1" dirty="0">
                <a:latin typeface="Impact" panose="020B0806030902050204" pitchFamily="34" charset="0"/>
                <a:cs typeface="PT Bold Heading" panose="02010400000000000000" pitchFamily="2" charset="-78"/>
              </a:rPr>
              <a:t> ، </a:t>
            </a:r>
            <a:r>
              <a:rPr lang="ar-SA" sz="3000" b="1" dirty="0" err="1">
                <a:latin typeface="Impact" panose="020B0806030902050204" pitchFamily="34" charset="0"/>
                <a:cs typeface="PT Bold Heading" panose="02010400000000000000" pitchFamily="2" charset="-78"/>
              </a:rPr>
              <a:t>وديستوفسكي</a:t>
            </a:r>
            <a:r>
              <a:rPr lang="ar-SA" sz="3000" b="1" dirty="0">
                <a:latin typeface="Impact" panose="020B0806030902050204" pitchFamily="34" charset="0"/>
                <a:cs typeface="PT Bold Heading" panose="02010400000000000000" pitchFamily="2" charset="-78"/>
              </a:rPr>
              <a:t> في القرن التاسع عشر، ولكن لم تنتشر وتلاقي رواجا حني الحرب العالمية الثانية ، ومن أبرز الوجوديين المعاصرين </a:t>
            </a:r>
            <a:r>
              <a:rPr lang="ar-SA" sz="3000" b="1" dirty="0" err="1">
                <a:latin typeface="Impact" panose="020B0806030902050204" pitchFamily="34" charset="0"/>
                <a:cs typeface="PT Bold Heading" panose="02010400000000000000" pitchFamily="2" charset="-78"/>
              </a:rPr>
              <a:t>ألبيركامو</a:t>
            </a:r>
            <a:r>
              <a:rPr lang="ar-SA" sz="3000" b="1" dirty="0">
                <a:latin typeface="Impact" panose="020B0806030902050204" pitchFamily="34" charset="0"/>
                <a:cs typeface="PT Bold Heading" panose="02010400000000000000" pitchFamily="2" charset="-78"/>
              </a:rPr>
              <a:t> ، وجان بول سارتر </a:t>
            </a:r>
            <a:r>
              <a:rPr lang="ar-EG" sz="3000" b="1" dirty="0" smtClean="0">
                <a:latin typeface="Impact" panose="020B0806030902050204" pitchFamily="34" charset="0"/>
                <a:cs typeface="PT Bold Heading" panose="02010400000000000000" pitchFamily="2" charset="-78"/>
              </a:rPr>
              <a:t>(فرنسيان)</a:t>
            </a:r>
            <a:r>
              <a:rPr lang="ar-SA" sz="3000" b="1" dirty="0" smtClean="0">
                <a:latin typeface="Impact" panose="020B0806030902050204" pitchFamily="34" charset="0"/>
                <a:cs typeface="PT Bold Heading" panose="02010400000000000000" pitchFamily="2" charset="-78"/>
              </a:rPr>
              <a:t>، </a:t>
            </a:r>
            <a:r>
              <a:rPr lang="ar-SA" sz="3000" b="1" dirty="0">
                <a:latin typeface="Impact" panose="020B0806030902050204" pitchFamily="34" charset="0"/>
                <a:cs typeface="PT Bold Heading" panose="02010400000000000000" pitchFamily="2" charset="-78"/>
              </a:rPr>
              <a:t>ومارتن </a:t>
            </a:r>
            <a:r>
              <a:rPr lang="ar-SA" sz="3000" b="1" dirty="0" err="1">
                <a:latin typeface="Impact" panose="020B0806030902050204" pitchFamily="34" charset="0"/>
                <a:cs typeface="PT Bold Heading" panose="02010400000000000000" pitchFamily="2" charset="-78"/>
              </a:rPr>
              <a:t>هيدجر</a:t>
            </a:r>
            <a:r>
              <a:rPr lang="ar-SA" sz="3000" b="1" dirty="0">
                <a:latin typeface="Impact" panose="020B0806030902050204" pitchFamily="34" charset="0"/>
                <a:cs typeface="PT Bold Heading" panose="02010400000000000000" pitchFamily="2" charset="-78"/>
              </a:rPr>
              <a:t> </a:t>
            </a:r>
            <a:r>
              <a:rPr lang="ar-EG" sz="3000" b="1" dirty="0" smtClean="0">
                <a:latin typeface="Impact" panose="020B0806030902050204" pitchFamily="34" charset="0"/>
                <a:cs typeface="PT Bold Heading" panose="02010400000000000000" pitchFamily="2" charset="-78"/>
              </a:rPr>
              <a:t>(ألماني)</a:t>
            </a:r>
            <a:r>
              <a:rPr lang="ar-SA" sz="3000" b="1" dirty="0" smtClean="0">
                <a:latin typeface="Impact" panose="020B0806030902050204" pitchFamily="34" charset="0"/>
                <a:cs typeface="PT Bold Heading" panose="02010400000000000000" pitchFamily="2" charset="-78"/>
              </a:rPr>
              <a:t>، وفرانز</a:t>
            </a:r>
            <a:r>
              <a:rPr lang="ar-EG" sz="3000" b="1" dirty="0" smtClean="0">
                <a:latin typeface="Impact" panose="020B0806030902050204" pitchFamily="34" charset="0"/>
                <a:cs typeface="PT Bold Heading" panose="02010400000000000000" pitchFamily="2" charset="-78"/>
              </a:rPr>
              <a:t> </a:t>
            </a:r>
            <a:r>
              <a:rPr lang="ar-SA" sz="3000" b="1" dirty="0" err="1" smtClean="0">
                <a:latin typeface="Impact" panose="020B0806030902050204" pitchFamily="34" charset="0"/>
                <a:cs typeface="PT Bold Heading" panose="02010400000000000000" pitchFamily="2" charset="-78"/>
              </a:rPr>
              <a:t>كفكا</a:t>
            </a:r>
            <a:r>
              <a:rPr lang="ar-SA" sz="3000" b="1" dirty="0" smtClean="0">
                <a:latin typeface="Impact" panose="020B0806030902050204" pitchFamily="34" charset="0"/>
                <a:cs typeface="PT Bold Heading" panose="02010400000000000000" pitchFamily="2" charset="-78"/>
              </a:rPr>
              <a:t> </a:t>
            </a:r>
            <a:r>
              <a:rPr lang="ar-SA" sz="3000" b="1" dirty="0">
                <a:latin typeface="Impact" panose="020B0806030902050204" pitchFamily="34" charset="0"/>
                <a:cs typeface="PT Bold Heading" panose="02010400000000000000" pitchFamily="2" charset="-78"/>
              </a:rPr>
              <a:t>،وبوبر،  </a:t>
            </a:r>
            <a:r>
              <a:rPr lang="ar-SA" sz="3000" b="1" dirty="0" err="1">
                <a:latin typeface="Impact" panose="020B0806030902050204" pitchFamily="34" charset="0"/>
                <a:cs typeface="PT Bold Heading" panose="02010400000000000000" pitchFamily="2" charset="-78"/>
              </a:rPr>
              <a:t>وبارث</a:t>
            </a:r>
            <a:r>
              <a:rPr lang="ar-SA" sz="3000" b="1" dirty="0">
                <a:latin typeface="Impact" panose="020B0806030902050204" pitchFamily="34" charset="0"/>
                <a:cs typeface="PT Bold Heading" panose="02010400000000000000" pitchFamily="2" charset="-78"/>
              </a:rPr>
              <a:t> ، والأمريكي ماكسيم جرين</a:t>
            </a:r>
            <a:endParaRPr lang="en-US" sz="3000" b="1" dirty="0">
              <a:latin typeface="Impact" panose="020B0806030902050204" pitchFamily="34" charset="0"/>
              <a:cs typeface="PT Bold Heading" panose="02010400000000000000" pitchFamily="2" charset="-78"/>
            </a:endParaRPr>
          </a:p>
          <a:p>
            <a:pPr algn="r"/>
            <a:r>
              <a:rPr lang="ar-SA" sz="3000" b="1" dirty="0">
                <a:latin typeface="Impact" panose="020B0806030902050204" pitchFamily="34" charset="0"/>
                <a:cs typeface="PT Bold Heading" panose="02010400000000000000" pitchFamily="2" charset="-78"/>
              </a:rPr>
              <a:t>	</a:t>
            </a:r>
            <a:r>
              <a:rPr lang="ar-SA" sz="3000" b="1" dirty="0">
                <a:solidFill>
                  <a:srgbClr val="FF0000"/>
                </a:solidFill>
                <a:latin typeface="Impact" panose="020B0806030902050204" pitchFamily="34" charset="0"/>
                <a:cs typeface="PT Bold Heading" panose="02010400000000000000" pitchFamily="2" charset="-78"/>
              </a:rPr>
              <a:t>والوجودية نظرية </a:t>
            </a:r>
            <a:r>
              <a:rPr lang="ar-SA" sz="3000" b="1" dirty="0" err="1">
                <a:solidFill>
                  <a:srgbClr val="FF0000"/>
                </a:solidFill>
                <a:latin typeface="Impact" panose="020B0806030902050204" pitchFamily="34" charset="0"/>
                <a:cs typeface="PT Bold Heading" panose="02010400000000000000" pitchFamily="2" charset="-78"/>
              </a:rPr>
              <a:t>استبطانية</a:t>
            </a:r>
            <a:r>
              <a:rPr lang="ar-SA" sz="3000" b="1" dirty="0">
                <a:latin typeface="Impact" panose="020B0806030902050204" pitchFamily="34" charset="0"/>
                <a:cs typeface="PT Bold Heading" panose="02010400000000000000" pitchFamily="2" charset="-78"/>
              </a:rPr>
              <a:t>، ترى أن وجود الفرد يسبق جوهره، وتجعل الفرد، هو المسئول الوحيد عن بناء كيانه وتكيفه، </a:t>
            </a:r>
            <a:r>
              <a:rPr lang="ar-SA" sz="3000" b="1" dirty="0" err="1">
                <a:latin typeface="Impact" panose="020B0806030902050204" pitchFamily="34" charset="0"/>
                <a:cs typeface="PT Bold Heading" panose="02010400000000000000" pitchFamily="2" charset="-78"/>
              </a:rPr>
              <a:t>فهى</a:t>
            </a:r>
            <a:r>
              <a:rPr lang="ar-SA" sz="3000" b="1" dirty="0">
                <a:latin typeface="Impact" panose="020B0806030902050204" pitchFamily="34" charset="0"/>
                <a:cs typeface="PT Bold Heading" panose="02010400000000000000" pitchFamily="2" charset="-78"/>
              </a:rPr>
              <a:t> تركز على الإنسان الفرد، بما يحمله من معاني المسئولية والاختيار والحرية، وما يتصف به من حالات الموت والخطيئة والمخاطرة والقلق، وكل ما يحمله معنى وجود الإنسان0</a:t>
            </a:r>
            <a:endParaRPr lang="en-US" sz="3000" b="1"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2730057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a:t>
            </a:r>
            <a:r>
              <a:rPr lang="ar-EG" sz="3600" dirty="0" err="1" smtClean="0">
                <a:solidFill>
                  <a:srgbClr val="FF0000"/>
                </a:solidFill>
                <a:latin typeface="Impact" panose="020B0806030902050204" pitchFamily="34" charset="0"/>
                <a:cs typeface="PT Bold Heading" panose="02010400000000000000" pitchFamily="2" charset="-78"/>
              </a:rPr>
              <a:t>مباديء</a:t>
            </a:r>
            <a:r>
              <a:rPr lang="ar-EG" sz="3600" dirty="0" smtClean="0">
                <a:solidFill>
                  <a:srgbClr val="FF0000"/>
                </a:solidFill>
                <a:latin typeface="Impact" panose="020B0806030902050204" pitchFamily="34" charset="0"/>
                <a:cs typeface="PT Bold Heading" panose="02010400000000000000" pitchFamily="2" charset="-78"/>
              </a:rPr>
              <a:t> الفلسفة الوجودية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fontScale="92500" lnSpcReduction="10000"/>
          </a:bodyPr>
          <a:lstStyle/>
          <a:p>
            <a:pPr algn="r"/>
            <a:r>
              <a:rPr lang="ar-SA" sz="3000" b="1" dirty="0">
                <a:solidFill>
                  <a:srgbClr val="FF0000"/>
                </a:solidFill>
                <a:latin typeface="Impact" panose="020B0806030902050204" pitchFamily="34" charset="0"/>
                <a:cs typeface="PT Bold Heading" panose="02010400000000000000" pitchFamily="2" charset="-78"/>
              </a:rPr>
              <a:t>1-  لا تحاول هذه الفلسفة إعطاء إجابات قاطعة بخصوص المشاكل الفلسفية الكبرى</a:t>
            </a:r>
            <a:r>
              <a:rPr lang="ar-SA" sz="3000" b="1" dirty="0">
                <a:latin typeface="Impact" panose="020B0806030902050204" pitchFamily="34" charset="0"/>
                <a:cs typeface="PT Bold Heading" panose="02010400000000000000" pitchFamily="2" charset="-78"/>
              </a:rPr>
              <a:t>، بل تحاول أن توقظ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الإنسان ميله واهتمامه بهذه المشاكل، ولا تزوده بالإجابات عليها، إذ أنها تعتبر أن الإنسان غريب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هذه الحياة، ولابد له من البحث عن إجابات هذه الأسئلة، عن طريق المعرفة الذاتية، والبداية هي تعرف الإنسان على وجوده الفردي، المتميز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هذا العالم، المليء بالمفارقات والتناقضات0</a:t>
            </a:r>
            <a:endParaRPr lang="en-US" sz="3000" b="1" dirty="0">
              <a:latin typeface="Impact" panose="020B0806030902050204" pitchFamily="34" charset="0"/>
              <a:cs typeface="PT Bold Heading" panose="02010400000000000000" pitchFamily="2" charset="-78"/>
            </a:endParaRPr>
          </a:p>
          <a:p>
            <a:pPr algn="r"/>
            <a:r>
              <a:rPr lang="ar-SA" sz="3000" b="1" dirty="0">
                <a:solidFill>
                  <a:srgbClr val="FF0000"/>
                </a:solidFill>
                <a:latin typeface="Impact" panose="020B0806030902050204" pitchFamily="34" charset="0"/>
                <a:cs typeface="PT Bold Heading" panose="02010400000000000000" pitchFamily="2" charset="-78"/>
              </a:rPr>
              <a:t>2- وروح هذه الفلسفة هو الاهتمام بالإنسان وتطوير واقعيته وفرديته</a:t>
            </a:r>
            <a:r>
              <a:rPr lang="ar-SA" sz="3000" b="1" dirty="0">
                <a:latin typeface="Impact" panose="020B0806030902050204" pitchFamily="34" charset="0"/>
                <a:cs typeface="PT Bold Heading" panose="02010400000000000000" pitchFamily="2" charset="-78"/>
              </a:rPr>
              <a:t>، على أساس أن الإنسان سوف يموت، ولابد من إعداده لهذا الموت، ولكنها لا تضع الملامح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هذا الإعداد، بل إنها فقط </a:t>
            </a:r>
            <a:r>
              <a:rPr lang="en-US" sz="3000" b="1" dirty="0">
                <a:latin typeface="Impact" panose="020B0806030902050204" pitchFamily="34" charset="0"/>
                <a:cs typeface="PT Bold Heading" panose="02010400000000000000" pitchFamily="2" charset="-78"/>
              </a:rPr>
              <a:t>–</a:t>
            </a:r>
            <a:r>
              <a:rPr lang="ar-SA" sz="3000" b="1" dirty="0">
                <a:latin typeface="Impact" panose="020B0806030902050204" pitchFamily="34" charset="0"/>
                <a:cs typeface="PT Bold Heading" panose="02010400000000000000" pitchFamily="2" charset="-78"/>
              </a:rPr>
              <a:t> تظهر خيبة أملها فيما فعل الإنسان بنفسه، ولذلك تنادى بضرورة إقلاع الإنسان عن الاتجاه الذي يسير فيه، والذي يتميز بالرغبة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الحصول على القبول الاجتماعي، وألا يصبح الإنسان "مجرد حيوان مسير، حسب قوى خارجة عن نفسه"0 فالإنسان حسب هذه الفلسفة "ليس هو ماضيه، ولا حاضره، وإنما الإنسان </a:t>
            </a:r>
            <a:r>
              <a:rPr lang="ar-SA" sz="3000" b="1" dirty="0" smtClean="0">
                <a:latin typeface="Impact" panose="020B0806030902050204" pitchFamily="34" charset="0"/>
                <a:cs typeface="PT Bold Heading" panose="02010400000000000000" pitchFamily="2" charset="-78"/>
              </a:rPr>
              <a:t>بالحري، </a:t>
            </a:r>
            <a:r>
              <a:rPr lang="ar-SA" sz="3000" b="1" dirty="0">
                <a:latin typeface="Impact" panose="020B0806030902050204" pitchFamily="34" charset="0"/>
                <a:cs typeface="PT Bold Heading" panose="02010400000000000000" pitchFamily="2" charset="-78"/>
              </a:rPr>
              <a:t>هو ما يمكن أن يحققه من بين ما لم يحققه0 إنني إنسان، ولست شيئاً من أشياء الطبيعة، إني موجود من أجل ذاتي، ولست موجوداً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ذاتي، فالإنسان موجود من أجل ذاته0 موجود متطور متغير، ووجوده زماني، قوامه النزوع المستمر نحو المستقبل (الاتجاه إلى)، </a:t>
            </a:r>
            <a:r>
              <a:rPr lang="ar-SA" sz="3000" b="1" dirty="0" err="1">
                <a:latin typeface="Impact" panose="020B0806030902050204" pitchFamily="34" charset="0"/>
                <a:cs typeface="PT Bold Heading" panose="02010400000000000000" pitchFamily="2" charset="-78"/>
              </a:rPr>
              <a:t>فى</a:t>
            </a:r>
            <a:r>
              <a:rPr lang="ar-SA" sz="3000" b="1" dirty="0">
                <a:latin typeface="Impact" panose="020B0806030902050204" pitchFamily="34" charset="0"/>
                <a:cs typeface="PT Bold Heading" panose="02010400000000000000" pitchFamily="2" charset="-78"/>
              </a:rPr>
              <a:t> تنصل دائب من الماضي، وتخط ومجاوزة متواصلة للحاضر"0</a:t>
            </a:r>
            <a:endParaRPr lang="en-US" sz="3000" b="1" dirty="0">
              <a:latin typeface="Impact" panose="020B0806030902050204" pitchFamily="34" charset="0"/>
              <a:cs typeface="PT Bold Heading" panose="02010400000000000000" pitchFamily="2" charset="-78"/>
            </a:endParaRPr>
          </a:p>
          <a:p>
            <a:pPr algn="r"/>
            <a:r>
              <a:rPr lang="ar-SA" b="1" dirty="0"/>
              <a:t>	</a:t>
            </a:r>
            <a:endParaRPr lang="en-US" dirty="0"/>
          </a:p>
        </p:txBody>
      </p:sp>
    </p:spTree>
    <p:extLst>
      <p:ext uri="{BB962C8B-B14F-4D97-AF65-F5344CB8AC3E}">
        <p14:creationId xmlns:p14="http://schemas.microsoft.com/office/powerpoint/2010/main" val="4281538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a:t>
            </a:r>
            <a:r>
              <a:rPr lang="ar-EG" sz="3600" dirty="0" err="1" smtClean="0">
                <a:solidFill>
                  <a:srgbClr val="FF0000"/>
                </a:solidFill>
                <a:latin typeface="Impact" panose="020B0806030902050204" pitchFamily="34" charset="0"/>
                <a:cs typeface="PT Bold Heading" panose="02010400000000000000" pitchFamily="2" charset="-78"/>
              </a:rPr>
              <a:t>مباديء</a:t>
            </a:r>
            <a:r>
              <a:rPr lang="ar-EG" sz="3600" dirty="0" smtClean="0">
                <a:solidFill>
                  <a:srgbClr val="FF0000"/>
                </a:solidFill>
                <a:latin typeface="Impact" panose="020B0806030902050204" pitchFamily="34" charset="0"/>
                <a:cs typeface="PT Bold Heading" panose="02010400000000000000" pitchFamily="2" charset="-78"/>
              </a:rPr>
              <a:t> الفلسفة الوجودية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nSpc>
                <a:spcPct val="80000"/>
              </a:lnSpc>
            </a:pPr>
            <a:r>
              <a:rPr lang="ar-SA" sz="2800" b="1" dirty="0">
                <a:solidFill>
                  <a:srgbClr val="FF0000"/>
                </a:solidFill>
                <a:latin typeface="Impact" panose="020B0806030902050204" pitchFamily="34" charset="0"/>
                <a:cs typeface="PT Bold Heading" panose="02010400000000000000" pitchFamily="2" charset="-78"/>
              </a:rPr>
              <a:t>3- والإنسان </a:t>
            </a:r>
            <a:r>
              <a:rPr lang="ar-SA" sz="2800" b="1" dirty="0" err="1">
                <a:solidFill>
                  <a:srgbClr val="FF0000"/>
                </a:solidFill>
                <a:latin typeface="Impact" panose="020B0806030902050204" pitchFamily="34" charset="0"/>
                <a:cs typeface="PT Bold Heading" panose="02010400000000000000" pitchFamily="2" charset="-78"/>
              </a:rPr>
              <a:t>فى</a:t>
            </a:r>
            <a:r>
              <a:rPr lang="ar-SA" sz="2800" b="1" dirty="0">
                <a:solidFill>
                  <a:srgbClr val="FF0000"/>
                </a:solidFill>
                <a:latin typeface="Impact" panose="020B0806030902050204" pitchFamily="34" charset="0"/>
                <a:cs typeface="PT Bold Heading" panose="02010400000000000000" pitchFamily="2" charset="-78"/>
              </a:rPr>
              <a:t> الوجودية، غير قابل للتعريف والتحديد، لأن "</a:t>
            </a:r>
            <a:r>
              <a:rPr lang="ar-SA" sz="2800" b="1" dirty="0" err="1">
                <a:solidFill>
                  <a:srgbClr val="FF0000"/>
                </a:solidFill>
                <a:latin typeface="Impact" panose="020B0806030902050204" pitchFamily="34" charset="0"/>
                <a:cs typeface="PT Bold Heading" panose="02010400000000000000" pitchFamily="2" charset="-78"/>
              </a:rPr>
              <a:t>اللاتحديد</a:t>
            </a:r>
            <a:r>
              <a:rPr lang="ar-SA" sz="2800" b="1" dirty="0">
                <a:solidFill>
                  <a:srgbClr val="FF0000"/>
                </a:solidFill>
                <a:latin typeface="Impact" panose="020B0806030902050204" pitchFamily="34" charset="0"/>
                <a:cs typeface="PT Bold Heading" panose="02010400000000000000" pitchFamily="2" charset="-78"/>
              </a:rPr>
              <a:t> يفيد الحرية والتطور</a:t>
            </a:r>
            <a:r>
              <a:rPr lang="ar-SA" sz="2800" b="1" dirty="0">
                <a:latin typeface="Impact" panose="020B0806030902050204" pitchFamily="34" charset="0"/>
                <a:cs typeface="PT Bold Heading" panose="02010400000000000000" pitchFamily="2" charset="-78"/>
              </a:rPr>
              <a:t>، سعياً إلى هذا التحديد"، ولأن الواقع الإنساني "ليس شيئاً معطى، أنه </a:t>
            </a:r>
            <a:r>
              <a:rPr lang="ar-SA" sz="2800" b="1" dirty="0" err="1">
                <a:latin typeface="Impact" panose="020B0806030902050204" pitchFamily="34" charset="0"/>
                <a:cs typeface="PT Bold Heading" panose="02010400000000000000" pitchFamily="2" charset="-78"/>
              </a:rPr>
              <a:t>فى</a:t>
            </a:r>
            <a:r>
              <a:rPr lang="ar-SA" sz="2800" b="1" dirty="0">
                <a:latin typeface="Impact" panose="020B0806030902050204" pitchFamily="34" charset="0"/>
                <a:cs typeface="PT Bold Heading" panose="02010400000000000000" pitchFamily="2" charset="-78"/>
              </a:rPr>
              <a:t> حالة سؤال، والإنسان عبارة عن إمكانية، ولديه القدرة على أن يكون، فوجوده كامن </a:t>
            </a:r>
            <a:r>
              <a:rPr lang="ar-SA" sz="2800" b="1" dirty="0" err="1">
                <a:latin typeface="Impact" panose="020B0806030902050204" pitchFamily="34" charset="0"/>
                <a:cs typeface="PT Bold Heading" panose="02010400000000000000" pitchFamily="2" charset="-78"/>
              </a:rPr>
              <a:t>فى</a:t>
            </a:r>
            <a:r>
              <a:rPr lang="ar-SA" sz="2800" b="1" dirty="0">
                <a:latin typeface="Impact" panose="020B0806030902050204" pitchFamily="34" charset="0"/>
                <a:cs typeface="PT Bold Heading" panose="02010400000000000000" pitchFamily="2" charset="-78"/>
              </a:rPr>
              <a:t> اختياره من بين الإمكانيات المعروضة أمامه، وحيث إن اختياره لا يمكن أن يكون نهائياً للأبد، فوجود غير محدد، وعلى الإنسان إزاء تلك الحرية المطلقة، أن يتحمل المسئولية والالتزام، بمعنى أن يتحمل مسئولية نجاحه أو فشله، </a:t>
            </a:r>
            <a:r>
              <a:rPr lang="ar-SA" sz="2800" b="1" dirty="0" err="1">
                <a:latin typeface="Impact" panose="020B0806030902050204" pitchFamily="34" charset="0"/>
                <a:cs typeface="PT Bold Heading" panose="02010400000000000000" pitchFamily="2" charset="-78"/>
              </a:rPr>
              <a:t>فى</a:t>
            </a:r>
            <a:r>
              <a:rPr lang="ar-SA" sz="2800" b="1" dirty="0">
                <a:latin typeface="Impact" panose="020B0806030902050204" pitchFamily="34" charset="0"/>
                <a:cs typeface="PT Bold Heading" panose="02010400000000000000" pitchFamily="2" charset="-78"/>
              </a:rPr>
              <a:t> </a:t>
            </a:r>
            <a:r>
              <a:rPr lang="ar-SA" sz="2800" b="1" dirty="0" err="1">
                <a:latin typeface="Impact" panose="020B0806030902050204" pitchFamily="34" charset="0"/>
                <a:cs typeface="PT Bold Heading" panose="02010400000000000000" pitchFamily="2" charset="-78"/>
              </a:rPr>
              <a:t>أى</a:t>
            </a:r>
            <a:r>
              <a:rPr lang="ar-SA" sz="2800" b="1" dirty="0">
                <a:latin typeface="Impact" panose="020B0806030902050204" pitchFamily="34" charset="0"/>
                <a:cs typeface="PT Bold Heading" panose="02010400000000000000" pitchFamily="2" charset="-78"/>
              </a:rPr>
              <a:t> عمل من الأعمال0</a:t>
            </a:r>
            <a:endParaRPr lang="en-US" sz="2800" b="1"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1097175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a:t>
            </a:r>
            <a:r>
              <a:rPr lang="ar-EG" sz="3600" dirty="0" err="1" smtClean="0">
                <a:solidFill>
                  <a:srgbClr val="FF0000"/>
                </a:solidFill>
                <a:latin typeface="Impact" panose="020B0806030902050204" pitchFamily="34" charset="0"/>
                <a:cs typeface="PT Bold Heading" panose="02010400000000000000" pitchFamily="2" charset="-78"/>
              </a:rPr>
              <a:t>مباديء</a:t>
            </a:r>
            <a:r>
              <a:rPr lang="ar-EG" sz="3600" dirty="0" smtClean="0">
                <a:solidFill>
                  <a:srgbClr val="FF0000"/>
                </a:solidFill>
                <a:latin typeface="Impact" panose="020B0806030902050204" pitchFamily="34" charset="0"/>
                <a:cs typeface="PT Bold Heading" panose="02010400000000000000" pitchFamily="2" charset="-78"/>
              </a:rPr>
              <a:t> الفلسفة الوجودية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gn="r">
              <a:lnSpc>
                <a:spcPct val="80000"/>
              </a:lnSpc>
            </a:pPr>
            <a:r>
              <a:rPr lang="ar-EG" sz="2800" b="1" dirty="0">
                <a:latin typeface="Impact" panose="020B0806030902050204" pitchFamily="34" charset="0"/>
                <a:cs typeface="PT Bold Heading" panose="02010400000000000000" pitchFamily="2" charset="-78"/>
              </a:rPr>
              <a:t>4</a:t>
            </a:r>
            <a:r>
              <a:rPr lang="ar-SA" sz="2800" b="1" dirty="0">
                <a:latin typeface="Impact" panose="020B0806030902050204" pitchFamily="34" charset="0"/>
                <a:cs typeface="PT Bold Heading" panose="02010400000000000000" pitchFamily="2" charset="-78"/>
              </a:rPr>
              <a:t>-وإذا كان الإنسان غير خاضع، ولا يقبل الخضوع لأية أشياء، خارجة عن ذاته، </a:t>
            </a:r>
            <a:r>
              <a:rPr lang="ar-SA" sz="2800" b="1" dirty="0">
                <a:solidFill>
                  <a:srgbClr val="FF0000"/>
                </a:solidFill>
                <a:latin typeface="Impact" panose="020B0806030902050204" pitchFamily="34" charset="0"/>
                <a:cs typeface="PT Bold Heading" panose="02010400000000000000" pitchFamily="2" charset="-78"/>
              </a:rPr>
              <a:t>فإن القيم أيضاً طبقاً لهذه الفلسفة </a:t>
            </a:r>
            <a:r>
              <a:rPr lang="en-US" sz="2800" b="1" dirty="0">
                <a:solidFill>
                  <a:srgbClr val="FF0000"/>
                </a:solidFill>
                <a:latin typeface="Impact" panose="020B0806030902050204" pitchFamily="34" charset="0"/>
                <a:cs typeface="PT Bold Heading" panose="02010400000000000000" pitchFamily="2" charset="-78"/>
              </a:rPr>
              <a:t>–</a:t>
            </a:r>
            <a:r>
              <a:rPr lang="ar-SA" sz="2800" b="1" dirty="0">
                <a:solidFill>
                  <a:srgbClr val="FF0000"/>
                </a:solidFill>
                <a:latin typeface="Impact" panose="020B0806030902050204" pitchFamily="34" charset="0"/>
                <a:cs typeface="PT Bold Heading" panose="02010400000000000000" pitchFamily="2" charset="-78"/>
              </a:rPr>
              <a:t> ورغم اهتمامها بها </a:t>
            </a:r>
            <a:r>
              <a:rPr lang="en-US" sz="2800" b="1" dirty="0">
                <a:solidFill>
                  <a:srgbClr val="FF0000"/>
                </a:solidFill>
                <a:latin typeface="Impact" panose="020B0806030902050204" pitchFamily="34" charset="0"/>
                <a:cs typeface="PT Bold Heading" panose="02010400000000000000" pitchFamily="2" charset="-78"/>
              </a:rPr>
              <a:t>–</a:t>
            </a:r>
            <a:r>
              <a:rPr lang="ar-SA" sz="2800" b="1" dirty="0">
                <a:solidFill>
                  <a:srgbClr val="FF0000"/>
                </a:solidFill>
                <a:latin typeface="Impact" panose="020B0806030902050204" pitchFamily="34" charset="0"/>
                <a:cs typeface="PT Bold Heading" panose="02010400000000000000" pitchFamily="2" charset="-78"/>
              </a:rPr>
              <a:t> لا تنبع إلا من داخل الإنسان، وهى تحيا وتعيش </a:t>
            </a:r>
            <a:r>
              <a:rPr lang="ar-SA" sz="2800" b="1" dirty="0" err="1">
                <a:solidFill>
                  <a:srgbClr val="FF0000"/>
                </a:solidFill>
                <a:latin typeface="Impact" panose="020B0806030902050204" pitchFamily="34" charset="0"/>
                <a:cs typeface="PT Bold Heading" panose="02010400000000000000" pitchFamily="2" charset="-78"/>
              </a:rPr>
              <a:t>فى</a:t>
            </a:r>
            <a:r>
              <a:rPr lang="ar-SA" sz="2800" b="1" dirty="0">
                <a:solidFill>
                  <a:srgbClr val="FF0000"/>
                </a:solidFill>
                <a:latin typeface="Impact" panose="020B0806030902050204" pitchFamily="34" charset="0"/>
                <a:cs typeface="PT Bold Heading" panose="02010400000000000000" pitchFamily="2" charset="-78"/>
              </a:rPr>
              <a:t> داخله، "فالخير أو الشر، يتوقف على اعتقاد الفرد </a:t>
            </a:r>
            <a:r>
              <a:rPr lang="ar-SA" sz="2800" b="1" dirty="0" err="1">
                <a:solidFill>
                  <a:srgbClr val="FF0000"/>
                </a:solidFill>
                <a:latin typeface="Impact" panose="020B0806030902050204" pitchFamily="34" charset="0"/>
                <a:cs typeface="PT Bold Heading" panose="02010400000000000000" pitchFamily="2" charset="-78"/>
              </a:rPr>
              <a:t>فى</a:t>
            </a:r>
            <a:r>
              <a:rPr lang="ar-SA" sz="2800" b="1" dirty="0">
                <a:solidFill>
                  <a:srgbClr val="FF0000"/>
                </a:solidFill>
                <a:latin typeface="Impact" panose="020B0806030902050204" pitchFamily="34" charset="0"/>
                <a:cs typeface="PT Bold Heading" panose="02010400000000000000" pitchFamily="2" charset="-78"/>
              </a:rPr>
              <a:t> رغبته من شيء من الأشياء</a:t>
            </a:r>
            <a:r>
              <a:rPr lang="ar-SA" sz="2800" b="1" dirty="0">
                <a:latin typeface="Impact" panose="020B0806030902050204" pitchFamily="34" charset="0"/>
                <a:cs typeface="PT Bold Heading" panose="02010400000000000000" pitchFamily="2" charset="-78"/>
              </a:rPr>
              <a:t>"، حيث "يتعرف الإنسان على قيمة ما، من خلال تعرفه عليها، أثناء ممارسته لحريته0 حريتي هي أساس القيم... لا </a:t>
            </a:r>
            <a:r>
              <a:rPr lang="ar-SA" sz="2800" b="1" dirty="0" err="1">
                <a:latin typeface="Impact" panose="020B0806030902050204" pitchFamily="34" charset="0"/>
                <a:cs typeface="PT Bold Heading" panose="02010400000000000000" pitchFamily="2" charset="-78"/>
              </a:rPr>
              <a:t>شئ</a:t>
            </a:r>
            <a:r>
              <a:rPr lang="ar-SA" sz="2800" b="1" dirty="0">
                <a:latin typeface="Impact" panose="020B0806030902050204" pitchFamily="34" charset="0"/>
                <a:cs typeface="PT Bold Heading" panose="02010400000000000000" pitchFamily="2" charset="-78"/>
              </a:rPr>
              <a:t> آخر، لا </a:t>
            </a:r>
            <a:r>
              <a:rPr lang="ar-SA" sz="2800" b="1" dirty="0" err="1">
                <a:latin typeface="Impact" panose="020B0806030902050204" pitchFamily="34" charset="0"/>
                <a:cs typeface="PT Bold Heading" panose="02010400000000000000" pitchFamily="2" charset="-78"/>
              </a:rPr>
              <a:t>شئ</a:t>
            </a:r>
            <a:r>
              <a:rPr lang="ar-SA" sz="2800" b="1" dirty="0">
                <a:latin typeface="Impact" panose="020B0806030902050204" pitchFamily="34" charset="0"/>
                <a:cs typeface="PT Bold Heading" panose="02010400000000000000" pitchFamily="2" charset="-78"/>
              </a:rPr>
              <a:t> على الإطلاق، يدفعني إلى اعتناقي لأية قيم"0</a:t>
            </a:r>
            <a:endParaRPr lang="en-US" sz="2800" b="1" dirty="0">
              <a:latin typeface="Impact" panose="020B0806030902050204" pitchFamily="34" charset="0"/>
              <a:cs typeface="PT Bold Heading" panose="02010400000000000000" pitchFamily="2" charset="-78"/>
            </a:endParaRPr>
          </a:p>
          <a:p>
            <a:pPr algn="r">
              <a:lnSpc>
                <a:spcPct val="80000"/>
              </a:lnSpc>
            </a:pPr>
            <a:r>
              <a:rPr lang="ar-EG" sz="2800" b="1" dirty="0">
                <a:solidFill>
                  <a:srgbClr val="FF0000"/>
                </a:solidFill>
                <a:latin typeface="Impact" panose="020B0806030902050204" pitchFamily="34" charset="0"/>
                <a:cs typeface="PT Bold Heading" panose="02010400000000000000" pitchFamily="2" charset="-78"/>
              </a:rPr>
              <a:t>5-</a:t>
            </a:r>
            <a:r>
              <a:rPr lang="ar-SA" sz="2800" b="1" dirty="0">
                <a:solidFill>
                  <a:srgbClr val="FF0000"/>
                </a:solidFill>
                <a:latin typeface="Impact" panose="020B0806030902050204" pitchFamily="34" charset="0"/>
                <a:cs typeface="PT Bold Heading" panose="02010400000000000000" pitchFamily="2" charset="-78"/>
              </a:rPr>
              <a:t> الوجودية و الميتافيزيقا</a:t>
            </a:r>
            <a:endParaRPr lang="en-US" sz="2800" b="1" dirty="0">
              <a:solidFill>
                <a:srgbClr val="FF0000"/>
              </a:solidFill>
              <a:latin typeface="Impact" panose="020B0806030902050204" pitchFamily="34" charset="0"/>
              <a:cs typeface="PT Bold Heading" panose="02010400000000000000" pitchFamily="2" charset="-78"/>
            </a:endParaRPr>
          </a:p>
          <a:p>
            <a:pPr algn="r">
              <a:lnSpc>
                <a:spcPct val="80000"/>
              </a:lnSpc>
            </a:pPr>
            <a:r>
              <a:rPr lang="ar-SA" sz="2800" b="1" dirty="0">
                <a:solidFill>
                  <a:srgbClr val="FF0000"/>
                </a:solidFill>
                <a:latin typeface="Impact" panose="020B0806030902050204" pitchFamily="34" charset="0"/>
                <a:cs typeface="PT Bold Heading" panose="02010400000000000000" pitchFamily="2" charset="-78"/>
              </a:rPr>
              <a:t>وهى لا تهتم إطلاقاً بما وراء الطبيعة</a:t>
            </a:r>
            <a:r>
              <a:rPr lang="ar-SA" sz="2800" b="1" dirty="0">
                <a:latin typeface="Impact" panose="020B0806030902050204" pitchFamily="34" charset="0"/>
                <a:cs typeface="PT Bold Heading" panose="02010400000000000000" pitchFamily="2" charset="-78"/>
              </a:rPr>
              <a:t>، حيث إن العالم من وجهة نظرها متطور متغير، والحياة الجديرة بالاعتبار، هي تلك الحياة التي يقوم فيها باتخاذ القرارات المتصلة بها، كما أن "العالم الوجودي ليس مؤلفاً من موضوعات مادية، مستقلة عن المعرفة، ولكن المعرفة نفسها هي التي تمنح العالم الوجودي واقعيته، وليس وراء العالم سبب أو مبرر"0 ووجود الله، يقره </a:t>
            </a:r>
            <a:r>
              <a:rPr lang="ar-SA" sz="2800" b="1" dirty="0" err="1">
                <a:latin typeface="Impact" panose="020B0806030902050204" pitchFamily="34" charset="0"/>
                <a:cs typeface="PT Bold Heading" panose="02010400000000000000" pitchFamily="2" charset="-78"/>
              </a:rPr>
              <a:t>كيركجارد</a:t>
            </a:r>
            <a:r>
              <a:rPr lang="ar-SA" sz="2800" b="1" dirty="0">
                <a:latin typeface="Impact" panose="020B0806030902050204" pitchFamily="34" charset="0"/>
                <a:cs typeface="PT Bold Heading" panose="02010400000000000000" pitchFamily="2" charset="-78"/>
              </a:rPr>
              <a:t>، أما جان بول سارتر، فلا يعتقد بوجود إله0</a:t>
            </a:r>
            <a:endParaRPr lang="ar-EG" sz="2800" b="1" dirty="0">
              <a:latin typeface="Impact" panose="020B0806030902050204" pitchFamily="34" charset="0"/>
              <a:cs typeface="PT Bold Heading" panose="02010400000000000000" pitchFamily="2" charset="-78"/>
            </a:endParaRPr>
          </a:p>
          <a:p>
            <a:pPr algn="r">
              <a:lnSpc>
                <a:spcPct val="80000"/>
              </a:lnSpc>
            </a:pPr>
            <a:endParaRPr lang="en-US" sz="2800" b="1"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207192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a:t>
            </a:r>
            <a:r>
              <a:rPr lang="ar-EG" sz="3600" dirty="0" err="1" smtClean="0">
                <a:solidFill>
                  <a:srgbClr val="FF0000"/>
                </a:solidFill>
                <a:latin typeface="Impact" panose="020B0806030902050204" pitchFamily="34" charset="0"/>
                <a:cs typeface="PT Bold Heading" panose="02010400000000000000" pitchFamily="2" charset="-78"/>
              </a:rPr>
              <a:t>مباديء</a:t>
            </a:r>
            <a:r>
              <a:rPr lang="ar-EG" sz="3600" dirty="0" smtClean="0">
                <a:solidFill>
                  <a:srgbClr val="FF0000"/>
                </a:solidFill>
                <a:latin typeface="Impact" panose="020B0806030902050204" pitchFamily="34" charset="0"/>
                <a:cs typeface="PT Bold Heading" panose="02010400000000000000" pitchFamily="2" charset="-78"/>
              </a:rPr>
              <a:t> الفلسفة الوجودية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36618"/>
            <a:ext cx="12122330" cy="5621382"/>
          </a:xfrm>
        </p:spPr>
        <p:txBody>
          <a:bodyPr>
            <a:normAutofit lnSpcReduction="10000"/>
          </a:bodyPr>
          <a:lstStyle/>
          <a:p>
            <a:pPr algn="r"/>
            <a:r>
              <a:rPr lang="ar-EG" sz="2800" b="1" dirty="0">
                <a:solidFill>
                  <a:srgbClr val="FF0000"/>
                </a:solidFill>
                <a:latin typeface="Impact" panose="020B0806030902050204" pitchFamily="34" charset="0"/>
                <a:cs typeface="PT Bold Heading" panose="02010400000000000000" pitchFamily="2" charset="-78"/>
              </a:rPr>
              <a:t>6</a:t>
            </a:r>
            <a:r>
              <a:rPr lang="ar-SA" sz="2800" b="1" dirty="0">
                <a:solidFill>
                  <a:srgbClr val="FF0000"/>
                </a:solidFill>
                <a:latin typeface="Impact" panose="020B0806030902050204" pitchFamily="34" charset="0"/>
                <a:cs typeface="PT Bold Heading" panose="02010400000000000000" pitchFamily="2" charset="-78"/>
              </a:rPr>
              <a:t>- الوجودية والمعرفة</a:t>
            </a:r>
            <a:endParaRPr lang="en-US" sz="2800" b="1" dirty="0">
              <a:solidFill>
                <a:srgbClr val="FF0000"/>
              </a:solidFill>
              <a:latin typeface="Impact" panose="020B0806030902050204" pitchFamily="34" charset="0"/>
              <a:cs typeface="PT Bold Heading" panose="02010400000000000000" pitchFamily="2" charset="-78"/>
            </a:endParaRPr>
          </a:p>
          <a:p>
            <a:pPr algn="r">
              <a:lnSpc>
                <a:spcPct val="80000"/>
              </a:lnSpc>
            </a:pPr>
            <a:r>
              <a:rPr lang="ar-SA" sz="2800" b="1" dirty="0">
                <a:latin typeface="Impact" panose="020B0806030902050204" pitchFamily="34" charset="0"/>
                <a:cs typeface="PT Bold Heading" panose="02010400000000000000" pitchFamily="2" charset="-78"/>
              </a:rPr>
              <a:t>تذهب الوجودية إلي القول بأن الإنسان يعرف من خلال تجاربه </a:t>
            </a:r>
            <a:r>
              <a:rPr lang="ar-SA" sz="2800" b="1" dirty="0">
                <a:solidFill>
                  <a:srgbClr val="FF0000"/>
                </a:solidFill>
                <a:latin typeface="Impact" panose="020B0806030902050204" pitchFamily="34" charset="0"/>
                <a:cs typeface="PT Bold Heading" panose="02010400000000000000" pitchFamily="2" charset="-78"/>
              </a:rPr>
              <a:t>وخبراته بيد أن هناك مستويات لهذه الخبرة</a:t>
            </a:r>
            <a:r>
              <a:rPr lang="ar-SA" sz="2800" b="1" dirty="0">
                <a:latin typeface="Impact" panose="020B0806030902050204" pitchFamily="34" charset="0"/>
                <a:cs typeface="PT Bold Heading" panose="02010400000000000000" pitchFamily="2" charset="-78"/>
              </a:rPr>
              <a:t> ، فعندما يكون الفرد واعيا بوجوده بالأشياء والكائنات في حد ذاتها فإنه يكون قد وصل إلي أعلي درجات الخبرة البشرية ، وهو مستوي ( الإدراك الواعي ) ،والحقيقة دائما نسبية تتوقف علي الحكام الفردية ، وأن ما يسمي بالحقيقة المطلقة لا وجود له في نظر الوجودية ، وينبغي علي كل فرد أن يقر ما هو حق أو صحيح ، وما هو مهم بالنسبة له ، </a:t>
            </a:r>
            <a:endParaRPr lang="en-US" sz="2800" b="1" dirty="0">
              <a:latin typeface="Impact" panose="020B0806030902050204" pitchFamily="34" charset="0"/>
              <a:cs typeface="PT Bold Heading" panose="02010400000000000000" pitchFamily="2" charset="-78"/>
            </a:endParaRPr>
          </a:p>
          <a:p>
            <a:pPr algn="r">
              <a:lnSpc>
                <a:spcPct val="80000"/>
              </a:lnSpc>
            </a:pPr>
            <a:r>
              <a:rPr lang="ar-EG" sz="2800" b="1" dirty="0" smtClean="0">
                <a:solidFill>
                  <a:srgbClr val="FF0000"/>
                </a:solidFill>
                <a:latin typeface="Impact" panose="020B0806030902050204" pitchFamily="34" charset="0"/>
                <a:cs typeface="PT Bold Heading" panose="02010400000000000000" pitchFamily="2" charset="-78"/>
              </a:rPr>
              <a:t>7</a:t>
            </a:r>
            <a:r>
              <a:rPr lang="ar-SA" sz="2800" b="1" dirty="0" smtClean="0">
                <a:solidFill>
                  <a:srgbClr val="FF0000"/>
                </a:solidFill>
                <a:latin typeface="Impact" panose="020B0806030902050204" pitchFamily="34" charset="0"/>
                <a:cs typeface="PT Bold Heading" panose="02010400000000000000" pitchFamily="2" charset="-78"/>
              </a:rPr>
              <a:t>- </a:t>
            </a:r>
            <a:r>
              <a:rPr lang="ar-SA" sz="2800" b="1" dirty="0">
                <a:solidFill>
                  <a:srgbClr val="FF0000"/>
                </a:solidFill>
                <a:latin typeface="Impact" panose="020B0806030902050204" pitchFamily="34" charset="0"/>
                <a:cs typeface="PT Bold Heading" panose="02010400000000000000" pitchFamily="2" charset="-78"/>
              </a:rPr>
              <a:t>الوجودية والقيم</a:t>
            </a:r>
            <a:endParaRPr lang="en-US" sz="2800" b="1" dirty="0">
              <a:solidFill>
                <a:srgbClr val="FF0000"/>
              </a:solidFill>
              <a:latin typeface="Impact" panose="020B0806030902050204" pitchFamily="34" charset="0"/>
              <a:cs typeface="PT Bold Heading" panose="02010400000000000000" pitchFamily="2" charset="-78"/>
            </a:endParaRPr>
          </a:p>
          <a:p>
            <a:pPr algn="r">
              <a:lnSpc>
                <a:spcPct val="80000"/>
              </a:lnSpc>
            </a:pPr>
            <a:r>
              <a:rPr lang="ar-SA" sz="2800" b="1" dirty="0">
                <a:solidFill>
                  <a:srgbClr val="FF0000"/>
                </a:solidFill>
                <a:latin typeface="Impact" panose="020B0806030902050204" pitchFamily="34" charset="0"/>
                <a:cs typeface="PT Bold Heading" panose="02010400000000000000" pitchFamily="2" charset="-78"/>
              </a:rPr>
              <a:t> تدعي الوجودية ان القيم ليست مطلقة ، كما أنها غير محددة بمعايير خارجية ، إنما تتحدد كل قيمة بالاختيار الحر للفرد </a:t>
            </a:r>
            <a:r>
              <a:rPr lang="ar-SA" sz="2800" b="1" dirty="0">
                <a:latin typeface="Impact" panose="020B0806030902050204" pitchFamily="34" charset="0"/>
                <a:cs typeface="PT Bold Heading" panose="02010400000000000000" pitchFamily="2" charset="-78"/>
              </a:rPr>
              <a:t>، فالقيم هي مسألة فردية شخصية بحتة 0 </a:t>
            </a:r>
            <a:endParaRPr lang="en-US" sz="2800" b="1" dirty="0">
              <a:latin typeface="Impact" panose="020B0806030902050204" pitchFamily="34" charset="0"/>
              <a:cs typeface="PT Bold Heading" panose="02010400000000000000" pitchFamily="2" charset="-78"/>
            </a:endParaRPr>
          </a:p>
          <a:p>
            <a:pPr algn="r">
              <a:lnSpc>
                <a:spcPct val="80000"/>
              </a:lnSpc>
            </a:pPr>
            <a:r>
              <a:rPr lang="ar-SA" sz="2800" b="1" dirty="0">
                <a:latin typeface="Impact" panose="020B0806030902050204" pitchFamily="34" charset="0"/>
                <a:cs typeface="PT Bold Heading" panose="02010400000000000000" pitchFamily="2" charset="-78"/>
              </a:rPr>
              <a:t>إن الوجود هو القيمة الرئيسة لكل فرد ، والقيم التي تمثل أهمية لكل إنسان هي نسبية تتوقف علي الظروف الفردية ، ومن ثم فإن الإنسان لا ينبغي أن يتمثل للقيم الاجتماعية ومعايير مجتمعه لمجرد الامتثال أو التبعية ، وإذا ما سمح الفرد للمجتمع أو لأي منظمة من منظماته أن تفرض قيمها عليه فإنه يفقد أصالته وإنسانيته ، ذلك لأن الحرية الإنسانية تقتضي أن يقر الإنسان بحرية ما يلتزم به ، وبهذا يطمئن إلي أن الإنسان يستلزم بما هو مهم وبما له معني بالنسبة له، وهذا يمثل أساس المسئولية الأخلاقية والاجتماعية </a:t>
            </a:r>
            <a:endParaRPr lang="en-US" sz="2800" b="1" dirty="0">
              <a:latin typeface="Impact" panose="020B0806030902050204" pitchFamily="34" charset="0"/>
              <a:cs typeface="PT Bold Heading" panose="02010400000000000000" pitchFamily="2" charset="-78"/>
            </a:endParaRPr>
          </a:p>
          <a:p>
            <a:pPr algn="r"/>
            <a:endParaRPr lang="en-US" dirty="0"/>
          </a:p>
        </p:txBody>
      </p:sp>
    </p:spTree>
    <p:extLst>
      <p:ext uri="{BB962C8B-B14F-4D97-AF65-F5344CB8AC3E}">
        <p14:creationId xmlns:p14="http://schemas.microsoft.com/office/powerpoint/2010/main" val="1616802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ب- </a:t>
            </a:r>
            <a:r>
              <a:rPr lang="ar-SA" sz="3600" dirty="0">
                <a:solidFill>
                  <a:srgbClr val="FF0000"/>
                </a:solidFill>
                <a:latin typeface="Impact" panose="020B0806030902050204" pitchFamily="34" charset="0"/>
                <a:cs typeface="PT Bold Heading" panose="02010400000000000000" pitchFamily="2" charset="-78"/>
              </a:rPr>
              <a:t>الانعكاسات التربوية للوجودية </a:t>
            </a:r>
            <a:endParaRPr lang="ar-EG" sz="3600" dirty="0">
              <a:solidFill>
                <a:srgbClr val="FF0000"/>
              </a:solidFill>
              <a:latin typeface="Impact" panose="020B0806030902050204" pitchFamily="34" charset="0"/>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fontScale="85000" lnSpcReduction="20000"/>
          </a:bodyPr>
          <a:lstStyle/>
          <a:p>
            <a:pPr algn="r"/>
            <a:r>
              <a:rPr lang="ar-EG" sz="3300" b="1" dirty="0" smtClean="0">
                <a:solidFill>
                  <a:srgbClr val="FF0000"/>
                </a:solidFill>
                <a:latin typeface="Impact" panose="020B0806030902050204" pitchFamily="34" charset="0"/>
                <a:cs typeface="PT Bold Heading" panose="02010400000000000000" pitchFamily="2" charset="-78"/>
              </a:rPr>
              <a:t>1</a:t>
            </a:r>
            <a:r>
              <a:rPr lang="ar-SA" sz="3300" b="1" dirty="0" smtClean="0">
                <a:solidFill>
                  <a:srgbClr val="FF0000"/>
                </a:solidFill>
                <a:latin typeface="Impact" panose="020B0806030902050204" pitchFamily="34" charset="0"/>
                <a:cs typeface="PT Bold Heading" panose="02010400000000000000" pitchFamily="2" charset="-78"/>
              </a:rPr>
              <a:t>- </a:t>
            </a:r>
            <a:r>
              <a:rPr lang="ar-SA" sz="3300" b="1" dirty="0">
                <a:solidFill>
                  <a:srgbClr val="FF0000"/>
                </a:solidFill>
                <a:latin typeface="Impact" panose="020B0806030902050204" pitchFamily="34" charset="0"/>
                <a:cs typeface="PT Bold Heading" panose="02010400000000000000" pitchFamily="2" charset="-78"/>
              </a:rPr>
              <a:t>النظام التربوي </a:t>
            </a:r>
            <a:endParaRPr lang="en-US" sz="3300" b="1" dirty="0">
              <a:solidFill>
                <a:srgbClr val="FF0000"/>
              </a:solidFill>
              <a:latin typeface="Impact" panose="020B0806030902050204" pitchFamily="34" charset="0"/>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تهتم هذه الفلسفة بالفرد، مما يقتضى </a:t>
            </a:r>
            <a:r>
              <a:rPr lang="ar-SA" sz="3300" b="1" dirty="0">
                <a:solidFill>
                  <a:srgbClr val="FF0000"/>
                </a:solidFill>
                <a:latin typeface="Impact" panose="020B0806030902050204" pitchFamily="34" charset="0"/>
                <a:cs typeface="PT Bold Heading" panose="02010400000000000000" pitchFamily="2" charset="-78"/>
              </a:rPr>
              <a:t>قيام النظام التربوي </a:t>
            </a:r>
            <a:r>
              <a:rPr lang="en-US" sz="3300" b="1" dirty="0">
                <a:solidFill>
                  <a:srgbClr val="FF0000"/>
                </a:solidFill>
                <a:latin typeface="Impact" panose="020B0806030902050204" pitchFamily="34" charset="0"/>
                <a:cs typeface="PT Bold Heading" panose="02010400000000000000" pitchFamily="2" charset="-78"/>
              </a:rPr>
              <a:t>–</a:t>
            </a:r>
            <a:r>
              <a:rPr lang="ar-SA" sz="3300" b="1" dirty="0">
                <a:solidFill>
                  <a:srgbClr val="FF0000"/>
                </a:solidFill>
                <a:latin typeface="Impact" panose="020B0806030902050204" pitchFamily="34" charset="0"/>
                <a:cs typeface="PT Bold Heading" panose="02010400000000000000" pitchFamily="2" charset="-78"/>
              </a:rPr>
              <a:t> </a:t>
            </a:r>
            <a:r>
              <a:rPr lang="ar-SA" sz="3300" b="1" dirty="0" err="1">
                <a:solidFill>
                  <a:srgbClr val="FF0000"/>
                </a:solidFill>
                <a:latin typeface="Impact" panose="020B0806030902050204" pitchFamily="34" charset="0"/>
                <a:cs typeface="PT Bold Heading" panose="02010400000000000000" pitchFamily="2" charset="-78"/>
              </a:rPr>
              <a:t>فى</a:t>
            </a:r>
            <a:r>
              <a:rPr lang="ar-SA" sz="3300" b="1" dirty="0">
                <a:solidFill>
                  <a:srgbClr val="FF0000"/>
                </a:solidFill>
                <a:latin typeface="Impact" panose="020B0806030902050204" pitchFamily="34" charset="0"/>
                <a:cs typeface="PT Bold Heading" panose="02010400000000000000" pitchFamily="2" charset="-78"/>
              </a:rPr>
              <a:t> ظلها </a:t>
            </a:r>
            <a:r>
              <a:rPr lang="en-US" sz="3300" b="1" dirty="0">
                <a:solidFill>
                  <a:srgbClr val="FF0000"/>
                </a:solidFill>
                <a:latin typeface="Impact" panose="020B0806030902050204" pitchFamily="34" charset="0"/>
                <a:cs typeface="PT Bold Heading" panose="02010400000000000000" pitchFamily="2" charset="-78"/>
              </a:rPr>
              <a:t>–</a:t>
            </a:r>
            <a:r>
              <a:rPr lang="ar-SA" sz="3300" b="1" dirty="0">
                <a:solidFill>
                  <a:srgbClr val="FF0000"/>
                </a:solidFill>
                <a:latin typeface="Impact" panose="020B0806030902050204" pitchFamily="34" charset="0"/>
                <a:cs typeface="PT Bold Heading" panose="02010400000000000000" pitchFamily="2" charset="-78"/>
              </a:rPr>
              <a:t> على التنوع والاختلاف، </a:t>
            </a:r>
            <a:r>
              <a:rPr lang="ar-SA" sz="3300" b="1" dirty="0" err="1">
                <a:solidFill>
                  <a:srgbClr val="FF0000"/>
                </a:solidFill>
                <a:latin typeface="Impact" panose="020B0806030902050204" pitchFamily="34" charset="0"/>
                <a:cs typeface="PT Bold Heading" panose="02010400000000000000" pitchFamily="2" charset="-78"/>
              </a:rPr>
              <a:t>فى</a:t>
            </a:r>
            <a:r>
              <a:rPr lang="ar-SA" sz="3300" b="1" dirty="0">
                <a:solidFill>
                  <a:srgbClr val="FF0000"/>
                </a:solidFill>
                <a:latin typeface="Impact" panose="020B0806030902050204" pitchFamily="34" charset="0"/>
                <a:cs typeface="PT Bold Heading" panose="02010400000000000000" pitchFamily="2" charset="-78"/>
              </a:rPr>
              <a:t> طرق التدريس، وفى تنظيم الخبرات</a:t>
            </a:r>
            <a:r>
              <a:rPr lang="ar-SA" sz="3200" dirty="0">
                <a:latin typeface="Impact" panose="020B0806030902050204" pitchFamily="34" charset="0"/>
                <a:ea typeface="+mj-ea"/>
                <a:cs typeface="PT Bold Heading" panose="02010400000000000000" pitchFamily="2" charset="-78"/>
              </a:rPr>
              <a:t>، وعلى إنكار التساوي بين جميع الناس، </a:t>
            </a:r>
            <a:r>
              <a:rPr lang="ar-SA" sz="3200" dirty="0" err="1">
                <a:latin typeface="Impact" panose="020B0806030902050204" pitchFamily="34" charset="0"/>
                <a:ea typeface="+mj-ea"/>
                <a:cs typeface="PT Bold Heading" panose="02010400000000000000" pitchFamily="2" charset="-78"/>
              </a:rPr>
              <a:t>فى</a:t>
            </a:r>
            <a:r>
              <a:rPr lang="ar-SA" sz="3200" dirty="0">
                <a:latin typeface="Impact" panose="020B0806030902050204" pitchFamily="34" charset="0"/>
                <a:ea typeface="+mj-ea"/>
                <a:cs typeface="PT Bold Heading" panose="02010400000000000000" pitchFamily="2" charset="-78"/>
              </a:rPr>
              <a:t> استجاباتهم للمواقف التربوية"0 وهذه الفلسفة "تعتبر الفرد </a:t>
            </a:r>
            <a:r>
              <a:rPr lang="ar-SA" sz="3200" dirty="0" err="1">
                <a:latin typeface="Impact" panose="020B0806030902050204" pitchFamily="34" charset="0"/>
                <a:ea typeface="+mj-ea"/>
                <a:cs typeface="PT Bold Heading" panose="02010400000000000000" pitchFamily="2" charset="-78"/>
              </a:rPr>
              <a:t>فى</a:t>
            </a:r>
            <a:r>
              <a:rPr lang="ar-SA" sz="3200" dirty="0">
                <a:latin typeface="Impact" panose="020B0806030902050204" pitchFamily="34" charset="0"/>
                <a:ea typeface="+mj-ea"/>
                <a:cs typeface="PT Bold Heading" panose="02010400000000000000" pitchFamily="2" charset="-78"/>
              </a:rPr>
              <a:t> حالة توتر، طوال حياته، وهو </a:t>
            </a:r>
            <a:r>
              <a:rPr lang="ar-SA" sz="3200" dirty="0" err="1">
                <a:latin typeface="Impact" panose="020B0806030902050204" pitchFamily="34" charset="0"/>
                <a:ea typeface="+mj-ea"/>
                <a:cs typeface="PT Bold Heading" panose="02010400000000000000" pitchFamily="2" charset="-78"/>
              </a:rPr>
              <a:t>فى</a:t>
            </a:r>
            <a:r>
              <a:rPr lang="ar-SA" sz="3200" dirty="0">
                <a:latin typeface="Impact" panose="020B0806030902050204" pitchFamily="34" charset="0"/>
                <a:ea typeface="+mj-ea"/>
                <a:cs typeface="PT Bold Heading" panose="02010400000000000000" pitchFamily="2" charset="-78"/>
              </a:rPr>
              <a:t> هذا، يعرف أنه فقط، من خلال تفاعله الذاتي مع الحياة، يستطيع أن يخلص نفسه من الدمار0</a:t>
            </a:r>
            <a:endParaRPr lang="en-US" sz="3200" dirty="0">
              <a:latin typeface="Impact" panose="020B0806030902050204" pitchFamily="34" charset="0"/>
              <a:ea typeface="+mj-ea"/>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 </a:t>
            </a:r>
            <a:endParaRPr lang="en-US" sz="3200" dirty="0">
              <a:latin typeface="Impact" panose="020B0806030902050204" pitchFamily="34" charset="0"/>
              <a:ea typeface="+mj-ea"/>
              <a:cs typeface="PT Bold Heading" panose="02010400000000000000" pitchFamily="2" charset="-78"/>
            </a:endParaRPr>
          </a:p>
          <a:p>
            <a:pPr algn="r"/>
            <a:r>
              <a:rPr lang="ar-EG" sz="3300" b="1" dirty="0" smtClean="0">
                <a:solidFill>
                  <a:srgbClr val="FF0000"/>
                </a:solidFill>
                <a:latin typeface="Impact" panose="020B0806030902050204" pitchFamily="34" charset="0"/>
                <a:cs typeface="PT Bold Heading" panose="02010400000000000000" pitchFamily="2" charset="-78"/>
              </a:rPr>
              <a:t>2</a:t>
            </a:r>
            <a:r>
              <a:rPr lang="ar-SA" sz="3300" b="1" dirty="0" smtClean="0">
                <a:solidFill>
                  <a:srgbClr val="FF0000"/>
                </a:solidFill>
                <a:latin typeface="Impact" panose="020B0806030902050204" pitchFamily="34" charset="0"/>
                <a:cs typeface="PT Bold Heading" panose="02010400000000000000" pitchFamily="2" charset="-78"/>
              </a:rPr>
              <a:t>- </a:t>
            </a:r>
            <a:r>
              <a:rPr lang="ar-SA" sz="3300" b="1" dirty="0">
                <a:solidFill>
                  <a:srgbClr val="FF0000"/>
                </a:solidFill>
                <a:latin typeface="Impact" panose="020B0806030902050204" pitchFamily="34" charset="0"/>
                <a:cs typeface="PT Bold Heading" panose="02010400000000000000" pitchFamily="2" charset="-78"/>
              </a:rPr>
              <a:t>أهداف التربية</a:t>
            </a:r>
            <a:endParaRPr lang="en-US" sz="3300" b="1" dirty="0">
              <a:solidFill>
                <a:srgbClr val="FF0000"/>
              </a:solidFill>
              <a:latin typeface="Impact" panose="020B0806030902050204" pitchFamily="34" charset="0"/>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 إن الهدف الرئيس للتربية في ظل الوجودية هو خدمة الكائن البشري كإنسان </a:t>
            </a:r>
            <a:r>
              <a:rPr lang="ar-SA" sz="3300" b="1" dirty="0">
                <a:solidFill>
                  <a:srgbClr val="FF0000"/>
                </a:solidFill>
                <a:latin typeface="Impact" panose="020B0806030902050204" pitchFamily="34" charset="0"/>
                <a:cs typeface="PT Bold Heading" panose="02010400000000000000" pitchFamily="2" charset="-78"/>
              </a:rPr>
              <a:t>فرد ، ويجب ان توجهه هذه التربية إلي أن يكون واعيا ومدركا لظروفه</a:t>
            </a:r>
            <a:r>
              <a:rPr lang="ar-SA" sz="3200" dirty="0">
                <a:latin typeface="Impact" panose="020B0806030902050204" pitchFamily="34" charset="0"/>
                <a:ea typeface="+mj-ea"/>
                <a:cs typeface="PT Bold Heading" panose="02010400000000000000" pitchFamily="2" charset="-78"/>
              </a:rPr>
              <a:t> ، وأن تنمي لديه التزاما إيجابيا نحو وجود له معني 0</a:t>
            </a:r>
            <a:endParaRPr lang="en-US" sz="3200" dirty="0">
              <a:latin typeface="Impact" panose="020B0806030902050204" pitchFamily="34" charset="0"/>
              <a:ea typeface="+mj-ea"/>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 تنمية الوعي الفردي ، وإتاحة الفرصة للاختيارات الأخلاقية غير المقيدة</a:t>
            </a:r>
            <a:endParaRPr lang="en-US" sz="3200" dirty="0">
              <a:latin typeface="Impact" panose="020B0806030902050204" pitchFamily="34" charset="0"/>
              <a:ea typeface="+mj-ea"/>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 تنمية المعرفة الذاتية أو معرفة الذات ، وتنمية الإحساس بالمسئولية الذاتية </a:t>
            </a:r>
            <a:endParaRPr lang="en-US" sz="3200" dirty="0">
              <a:latin typeface="Impact" panose="020B0806030902050204" pitchFamily="34" charset="0"/>
              <a:ea typeface="+mj-ea"/>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 إيقاظ الشعور بالالتزام الفردي </a:t>
            </a:r>
            <a:endParaRPr lang="en-US" sz="3200" dirty="0">
              <a:latin typeface="Impact" panose="020B0806030902050204" pitchFamily="34" charset="0"/>
              <a:ea typeface="+mj-ea"/>
              <a:cs typeface="PT Bold Heading" panose="02010400000000000000" pitchFamily="2" charset="-78"/>
            </a:endParaRPr>
          </a:p>
          <a:p>
            <a:pPr algn="r"/>
            <a:r>
              <a:rPr lang="ar-SA" sz="3200" dirty="0">
                <a:latin typeface="Impact" panose="020B0806030902050204" pitchFamily="34" charset="0"/>
                <a:ea typeface="+mj-ea"/>
                <a:cs typeface="PT Bold Heading" panose="02010400000000000000" pitchFamily="2" charset="-78"/>
              </a:rPr>
              <a:t> </a:t>
            </a:r>
            <a:endParaRPr lang="en-US" sz="3200" dirty="0">
              <a:latin typeface="Impact" panose="020B0806030902050204" pitchFamily="34" charset="0"/>
              <a:ea typeface="+mj-ea"/>
              <a:cs typeface="PT Bold Heading" panose="02010400000000000000" pitchFamily="2" charset="-78"/>
            </a:endParaRPr>
          </a:p>
          <a:p>
            <a:pPr algn="r"/>
            <a:r>
              <a:rPr lang="ar-SA" b="1" dirty="0"/>
              <a:t> </a:t>
            </a:r>
            <a:endParaRPr lang="en-US" dirty="0"/>
          </a:p>
        </p:txBody>
      </p:sp>
    </p:spTree>
    <p:extLst>
      <p:ext uri="{BB962C8B-B14F-4D97-AF65-F5344CB8AC3E}">
        <p14:creationId xmlns:p14="http://schemas.microsoft.com/office/powerpoint/2010/main" val="682410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ب- </a:t>
            </a:r>
            <a:r>
              <a:rPr lang="ar-SA" sz="3600" dirty="0">
                <a:solidFill>
                  <a:srgbClr val="FF0000"/>
                </a:solidFill>
                <a:latin typeface="Impact" panose="020B0806030902050204" pitchFamily="34" charset="0"/>
                <a:cs typeface="PT Bold Heading" panose="02010400000000000000" pitchFamily="2" charset="-78"/>
              </a:rPr>
              <a:t>الانعكاسات التربوية للوجودية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Autofit/>
          </a:bodyPr>
          <a:lstStyle/>
          <a:p>
            <a:pPr algn="r"/>
            <a:endParaRPr lang="en-US" dirty="0"/>
          </a:p>
          <a:p>
            <a:pPr algn="r"/>
            <a:r>
              <a:rPr lang="ar-EG" b="1" dirty="0" smtClean="0">
                <a:solidFill>
                  <a:srgbClr val="FF0000"/>
                </a:solidFill>
                <a:latin typeface="Impact" panose="020B0806030902050204" pitchFamily="34" charset="0"/>
                <a:cs typeface="PT Bold Heading" panose="02010400000000000000" pitchFamily="2" charset="-78"/>
              </a:rPr>
              <a:t>3</a:t>
            </a:r>
            <a:r>
              <a:rPr lang="ar-SA" b="1" dirty="0" smtClean="0">
                <a:solidFill>
                  <a:srgbClr val="FF0000"/>
                </a:solidFill>
                <a:latin typeface="Impact" panose="020B0806030902050204" pitchFamily="34" charset="0"/>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المعلم</a:t>
            </a:r>
            <a:endParaRPr lang="en-US" b="1" dirty="0">
              <a:solidFill>
                <a:srgbClr val="FF0000"/>
              </a:solidFill>
              <a:latin typeface="Impact" panose="020B0806030902050204" pitchFamily="34" charset="0"/>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a:t>
            </a:r>
            <a:r>
              <a:rPr lang="ar-SA" b="1" dirty="0">
                <a:solidFill>
                  <a:srgbClr val="FF0000"/>
                </a:solidFill>
                <a:latin typeface="Impact" panose="020B0806030902050204" pitchFamily="34" charset="0"/>
                <a:cs typeface="PT Bold Heading" panose="02010400000000000000" pitchFamily="2" charset="-78"/>
              </a:rPr>
              <a:t>هناك ثلاث عادات عقلية، يجب أن يضعها المدرس نصب عينيه </a:t>
            </a:r>
            <a:r>
              <a:rPr lang="ar-SA" dirty="0">
                <a:latin typeface="Impact" panose="020B0806030902050204" pitchFamily="34" charset="0"/>
                <a:ea typeface="+mj-ea"/>
                <a:cs typeface="PT Bold Heading" panose="02010400000000000000" pitchFamily="2" charset="-78"/>
              </a:rPr>
              <a:t>: النظام، والقدرة على النقد، والقدرة على الإنتاج، وهذا يعنى أن عملية التقويم لتقدم التلميذ تتم من خلال شعوره بالنظام، وقدرته على تنظيم الأفكار</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يرفض الوجوديون المفاهيم التقليدية الخاصة بالعلاقة بين المعلم والتلميذ </a:t>
            </a:r>
            <a:r>
              <a:rPr lang="ar-SA" dirty="0">
                <a:latin typeface="Impact" panose="020B0806030902050204" pitchFamily="34" charset="0"/>
                <a:ea typeface="+mj-ea"/>
                <a:cs typeface="PT Bold Heading" panose="02010400000000000000" pitchFamily="2" charset="-78"/>
              </a:rPr>
              <a:t>، فالمعلم موجود في الفصل لا كشخصية مثالية ينبغي تقليدها كما في المثالية ، أو لنقل المعلومات كما في الواقعية ، أو كمستشار في مواقف حل المشاكل  كما في البرجماتية ، إنما وظيفته الأساسية هي مساعدة كل طالب بصورة فردية في رحلته نحو تحقيق الذات0</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ويجب علي المعلم عدم إذلال التلميذ أو يجعله موضع سخرية باقي زملائه حتى لو ارتكب ذنبا كبيرا ، إنما عليه أن يوضح له أخطاءه ،وإذا اضطر إلي معاقبته فليكن ذلك بطريقة تحافظ علي كرامته واحترامه ،</a:t>
            </a:r>
            <a:endParaRPr lang="en-US" dirty="0">
              <a:latin typeface="Impact" panose="020B0806030902050204" pitchFamily="34" charset="0"/>
              <a:ea typeface="+mj-ea"/>
              <a:cs typeface="PT Bold Heading" panose="02010400000000000000" pitchFamily="2" charset="-78"/>
            </a:endParaRPr>
          </a:p>
          <a:p>
            <a:pPr algn="r"/>
            <a:r>
              <a:rPr lang="ar-SA" dirty="0" smtClean="0">
                <a:latin typeface="Impact" panose="020B0806030902050204" pitchFamily="34" charset="0"/>
                <a:ea typeface="+mj-ea"/>
                <a:cs typeface="PT Bold Heading" panose="02010400000000000000" pitchFamily="2" charset="-78"/>
              </a:rPr>
              <a:t>-</a:t>
            </a:r>
            <a:r>
              <a:rPr lang="ar-SA" b="1" dirty="0" smtClean="0">
                <a:solidFill>
                  <a:srgbClr val="FF0000"/>
                </a:solidFill>
                <a:latin typeface="Impact" panose="020B0806030902050204" pitchFamily="34" charset="0"/>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كما يجب علي المدرس ألا يوبخ التلاميذ الأكثر تخلفا </a:t>
            </a:r>
            <a:r>
              <a:rPr lang="ar-SA" dirty="0">
                <a:latin typeface="Impact" panose="020B0806030902050204" pitchFamily="34" charset="0"/>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بل عليه أيضا أن يحفظ عليهم كرامتهم </a:t>
            </a:r>
            <a:r>
              <a:rPr lang="ar-SA" dirty="0">
                <a:latin typeface="Impact" panose="020B0806030902050204" pitchFamily="34" charset="0"/>
                <a:cs typeface="PT Bold Heading" panose="02010400000000000000" pitchFamily="2" charset="-78"/>
              </a:rPr>
              <a:t>، لأن أهمية التربية بالنسبة لهم كما هي بالنسبة لباقي التلاميذ ،ليست في مقدار ما يتعلمونه إنما في كيفية الإفادة مما تعلموه حتى لو كان قليلا، وإذا ما استطاع التلاميذ استخدام المعلومات القليلة التي اكتسبوها في زيادة حرياتهم الشخصية ومعرفتهم بأنفسهم فإنهم يكونون قد فعلوا الشيء المرغوب أو السليم</a:t>
            </a:r>
            <a:endParaRPr lang="en-US" dirty="0">
              <a:latin typeface="Impact" panose="020B0806030902050204" pitchFamily="34" charset="0"/>
              <a:cs typeface="PT Bold Heading" panose="02010400000000000000" pitchFamily="2" charset="-78"/>
            </a:endParaRPr>
          </a:p>
          <a:p>
            <a:pPr algn="r"/>
            <a:r>
              <a:rPr lang="ar-SA" dirty="0">
                <a:latin typeface="Impact" panose="020B0806030902050204" pitchFamily="34" charset="0"/>
                <a:cs typeface="PT Bold Heading" panose="02010400000000000000" pitchFamily="2" charset="-78"/>
              </a:rPr>
              <a:t> </a:t>
            </a:r>
            <a:endParaRPr lang="en-US" dirty="0">
              <a:latin typeface="Impact" panose="020B0806030902050204" pitchFamily="34" charset="0"/>
              <a:cs typeface="PT Bold Heading" panose="02010400000000000000" pitchFamily="2" charset="-78"/>
            </a:endParaRPr>
          </a:p>
          <a:p>
            <a:pPr algn="r"/>
            <a:endParaRPr lang="en-US"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2824443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ب- </a:t>
            </a:r>
            <a:r>
              <a:rPr lang="ar-SA" sz="3600" dirty="0">
                <a:solidFill>
                  <a:srgbClr val="FF0000"/>
                </a:solidFill>
                <a:latin typeface="Impact" panose="020B0806030902050204" pitchFamily="34" charset="0"/>
                <a:cs typeface="PT Bold Heading" panose="02010400000000000000" pitchFamily="2" charset="-78"/>
              </a:rPr>
              <a:t>الانعكاسات التربوية للوجودية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Autofit/>
          </a:bodyPr>
          <a:lstStyle/>
          <a:p>
            <a:pPr algn="r"/>
            <a:endParaRPr lang="en-US" dirty="0"/>
          </a:p>
          <a:p>
            <a:pPr algn="r"/>
            <a:r>
              <a:rPr lang="ar-EG" b="1" dirty="0" smtClean="0">
                <a:solidFill>
                  <a:srgbClr val="FF0000"/>
                </a:solidFill>
                <a:latin typeface="Impact" panose="020B0806030902050204" pitchFamily="34" charset="0"/>
                <a:cs typeface="PT Bold Heading" panose="02010400000000000000" pitchFamily="2" charset="-78"/>
              </a:rPr>
              <a:t>4</a:t>
            </a:r>
            <a:r>
              <a:rPr lang="ar-SA" b="1" dirty="0" smtClean="0">
                <a:solidFill>
                  <a:srgbClr val="FF0000"/>
                </a:solidFill>
                <a:latin typeface="Impact" panose="020B0806030902050204" pitchFamily="34" charset="0"/>
                <a:cs typeface="PT Bold Heading" panose="02010400000000000000" pitchFamily="2" charset="-78"/>
              </a:rPr>
              <a:t>-التلميذ</a:t>
            </a:r>
            <a:endParaRPr lang="en-US" b="1" dirty="0">
              <a:solidFill>
                <a:srgbClr val="FF0000"/>
              </a:solidFill>
              <a:latin typeface="Impact" panose="020B0806030902050204" pitchFamily="34" charset="0"/>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وهذه الفلسفة تؤمن بالعلم وتشجعه، حيث إن كل </a:t>
            </a:r>
            <a:r>
              <a:rPr lang="ar-SA" dirty="0" err="1">
                <a:latin typeface="Impact" panose="020B0806030902050204" pitchFamily="34" charset="0"/>
                <a:ea typeface="+mj-ea"/>
                <a:cs typeface="PT Bold Heading" panose="02010400000000000000" pitchFamily="2" charset="-78"/>
              </a:rPr>
              <a:t>شئ</a:t>
            </a:r>
            <a:r>
              <a:rPr lang="ar-SA" dirty="0">
                <a:latin typeface="Impact" panose="020B0806030902050204" pitchFamily="34" charset="0"/>
                <a:ea typeface="+mj-ea"/>
                <a:cs typeface="PT Bold Heading" panose="02010400000000000000" pitchFamily="2" charset="-78"/>
              </a:rPr>
              <a:t> خاضع للمناقشة والتحليل، ومن أجل هذا، </a:t>
            </a:r>
            <a:r>
              <a:rPr lang="ar-SA" b="1" dirty="0">
                <a:solidFill>
                  <a:srgbClr val="FF0000"/>
                </a:solidFill>
                <a:latin typeface="Impact" panose="020B0806030902050204" pitchFamily="34" charset="0"/>
                <a:cs typeface="PT Bold Heading" panose="02010400000000000000" pitchFamily="2" charset="-78"/>
              </a:rPr>
              <a:t>فإن على التلاميذ "أن يقوموا بإجراء التجارب، والقيام بالاختبارات والأبحاث، التي من شأنها أن تجعل الفرد يشترك اشتراكاً فعلياً، </a:t>
            </a:r>
            <a:r>
              <a:rPr lang="ar-SA" b="1" dirty="0" err="1">
                <a:solidFill>
                  <a:srgbClr val="FF0000"/>
                </a:solidFill>
                <a:latin typeface="Impact" panose="020B0806030902050204" pitchFamily="34" charset="0"/>
                <a:cs typeface="PT Bold Heading" panose="02010400000000000000" pitchFamily="2" charset="-78"/>
              </a:rPr>
              <a:t>فى</a:t>
            </a:r>
            <a:r>
              <a:rPr lang="ar-SA" b="1" dirty="0">
                <a:solidFill>
                  <a:srgbClr val="FF0000"/>
                </a:solidFill>
                <a:latin typeface="Impact" panose="020B0806030902050204" pitchFamily="34" charset="0"/>
                <a:cs typeface="PT Bold Heading" panose="02010400000000000000" pitchFamily="2" charset="-78"/>
              </a:rPr>
              <a:t> كل موقف يقابله</a:t>
            </a:r>
            <a:r>
              <a:rPr lang="ar-SA" dirty="0">
                <a:latin typeface="Impact" panose="020B0806030902050204" pitchFamily="34" charset="0"/>
                <a:ea typeface="+mj-ea"/>
                <a:cs typeface="PT Bold Heading" panose="02010400000000000000" pitchFamily="2" charset="-78"/>
              </a:rPr>
              <a:t>، أو مشكلة يريد حلها"، ولذا فهي لا تقيد التلاميذ بكتب مقررة محددة فقط، لأن </a:t>
            </a:r>
            <a:r>
              <a:rPr lang="ar-SA" dirty="0" err="1">
                <a:latin typeface="Impact" panose="020B0806030902050204" pitchFamily="34" charset="0"/>
                <a:ea typeface="+mj-ea"/>
                <a:cs typeface="PT Bold Heading" panose="02010400000000000000" pitchFamily="2" charset="-78"/>
              </a:rPr>
              <a:t>فى</a:t>
            </a:r>
            <a:r>
              <a:rPr lang="ar-SA" dirty="0">
                <a:latin typeface="Impact" panose="020B0806030902050204" pitchFamily="34" charset="0"/>
                <a:ea typeface="+mj-ea"/>
                <a:cs typeface="PT Bold Heading" panose="02010400000000000000" pitchFamily="2" charset="-78"/>
              </a:rPr>
              <a:t> ذلك حداً لقدراتهم على التعرف على وجهات النظر المتعددة والمتباينة0</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-وتهتم الوجودية بأقسام الدراسة التي تجعل من الفرد طاقة كبرى، كالموسيقى والرسم والنحت، والشعر والكتابة </a:t>
            </a:r>
            <a:r>
              <a:rPr lang="ar-SA" b="1" dirty="0">
                <a:solidFill>
                  <a:srgbClr val="FF0000"/>
                </a:solidFill>
                <a:latin typeface="Impact" panose="020B0806030902050204" pitchFamily="34" charset="0"/>
                <a:cs typeface="PT Bold Heading" panose="02010400000000000000" pitchFamily="2" charset="-78"/>
              </a:rPr>
              <a:t>والخطابة</a:t>
            </a:r>
            <a:r>
              <a:rPr lang="ar-SA" dirty="0">
                <a:latin typeface="Impact" panose="020B0806030902050204" pitchFamily="34" charset="0"/>
                <a:ea typeface="+mj-ea"/>
                <a:cs typeface="PT Bold Heading" panose="02010400000000000000" pitchFamily="2" charset="-78"/>
              </a:rPr>
              <a:t>، والدراما والقصة والفلسفة، وهى تدرسها وتهتم بها، على أساس أن تكون جزءاً من ذات المتعلم0</a:t>
            </a:r>
            <a:endParaRPr lang="en-US" dirty="0">
              <a:latin typeface="Impact" panose="020B0806030902050204" pitchFamily="34" charset="0"/>
              <a:ea typeface="+mj-ea"/>
              <a:cs typeface="PT Bold Heading" panose="02010400000000000000" pitchFamily="2" charset="-78"/>
            </a:endParaRPr>
          </a:p>
          <a:p>
            <a:pPr algn="r"/>
            <a:endParaRPr lang="en-US"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580762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71451" y="0"/>
            <a:ext cx="9144000" cy="749979"/>
          </a:xfrm>
        </p:spPr>
        <p:txBody>
          <a:bodyPr>
            <a:noAutofit/>
          </a:bodyPr>
          <a:lstStyle/>
          <a:p>
            <a:r>
              <a:rPr lang="ar-EG" sz="2000" dirty="0">
                <a:solidFill>
                  <a:srgbClr val="FF0000"/>
                </a:solidFill>
                <a:latin typeface="Impact" panose="020B0806030902050204" pitchFamily="34" charset="0"/>
                <a:cs typeface="PT Bold Heading" panose="02010400000000000000" pitchFamily="2" charset="-78"/>
              </a:rPr>
              <a:t/>
            </a:r>
            <a:br>
              <a:rPr lang="ar-EG" sz="2000" dirty="0">
                <a:solidFill>
                  <a:srgbClr val="FF0000"/>
                </a:solidFill>
                <a:latin typeface="Impact" panose="020B0806030902050204" pitchFamily="34" charset="0"/>
                <a:cs typeface="PT Bold Heading" panose="02010400000000000000" pitchFamily="2" charset="-78"/>
              </a:rPr>
            </a:br>
            <a:r>
              <a:rPr lang="ar-EG" sz="2000" dirty="0" smtClean="0">
                <a:solidFill>
                  <a:srgbClr val="FF0000"/>
                </a:solidFill>
                <a:latin typeface="Impact" panose="020B0806030902050204" pitchFamily="34" charset="0"/>
                <a:cs typeface="PT Bold Heading" panose="02010400000000000000" pitchFamily="2" charset="-78"/>
              </a:rPr>
              <a:t>رابعا: </a:t>
            </a:r>
            <a:r>
              <a:rPr lang="ar-EG" sz="2000" dirty="0">
                <a:solidFill>
                  <a:srgbClr val="FF0000"/>
                </a:solidFill>
                <a:latin typeface="Impact" panose="020B0806030902050204" pitchFamily="34" charset="0"/>
                <a:cs typeface="PT Bold Heading" panose="02010400000000000000" pitchFamily="2" charset="-78"/>
              </a:rPr>
              <a:t>مذهب الفلسفة </a:t>
            </a:r>
            <a:r>
              <a:rPr lang="ar-EG" sz="2000" dirty="0" smtClean="0">
                <a:solidFill>
                  <a:srgbClr val="FF0000"/>
                </a:solidFill>
                <a:latin typeface="Impact" panose="020B0806030902050204" pitchFamily="34" charset="0"/>
                <a:cs typeface="PT Bold Heading" panose="02010400000000000000" pitchFamily="2" charset="-78"/>
              </a:rPr>
              <a:t>الوجودية</a:t>
            </a:r>
            <a:r>
              <a:rPr lang="ar-EG" sz="2000" dirty="0">
                <a:solidFill>
                  <a:srgbClr val="FF0000"/>
                </a:solidFill>
                <a:latin typeface="Impact" panose="020B0806030902050204" pitchFamily="34" charset="0"/>
                <a:ea typeface="+mn-ea"/>
                <a:cs typeface="PT Bold Heading" panose="02010400000000000000" pitchFamily="2" charset="-78"/>
              </a:rPr>
              <a:t/>
            </a:r>
            <a:br>
              <a:rPr lang="ar-EG" sz="2000" dirty="0">
                <a:solidFill>
                  <a:srgbClr val="FF0000"/>
                </a:solidFill>
                <a:latin typeface="Impact" panose="020B0806030902050204" pitchFamily="34" charset="0"/>
                <a:ea typeface="+mn-ea"/>
                <a:cs typeface="PT Bold Heading" panose="02010400000000000000" pitchFamily="2" charset="-78"/>
              </a:rPr>
            </a:br>
            <a:r>
              <a:rPr lang="ar-EG" sz="2000" dirty="0">
                <a:solidFill>
                  <a:srgbClr val="FF0000"/>
                </a:solidFill>
                <a:latin typeface="Impact" panose="020B0806030902050204" pitchFamily="34" charset="0"/>
                <a:cs typeface="PT Bold Heading" panose="02010400000000000000" pitchFamily="2" charset="-78"/>
              </a:rPr>
              <a:t>ب- </a:t>
            </a:r>
            <a:r>
              <a:rPr lang="ar-SA" sz="2000" dirty="0">
                <a:solidFill>
                  <a:srgbClr val="FF0000"/>
                </a:solidFill>
                <a:latin typeface="Impact" panose="020B0806030902050204" pitchFamily="34" charset="0"/>
                <a:cs typeface="PT Bold Heading" panose="02010400000000000000" pitchFamily="2" charset="-78"/>
              </a:rPr>
              <a:t>الانعكاسات التربوية للوجودية</a:t>
            </a:r>
            <a:endParaRPr lang="ar-EG" sz="20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1" y="749979"/>
            <a:ext cx="12026535" cy="5621382"/>
          </a:xfrm>
        </p:spPr>
        <p:txBody>
          <a:bodyPr>
            <a:noAutofit/>
          </a:bodyPr>
          <a:lstStyle/>
          <a:p>
            <a:pPr algn="r"/>
            <a:r>
              <a:rPr lang="ar-SA" b="1" dirty="0" smtClean="0"/>
              <a:t> </a:t>
            </a:r>
            <a:r>
              <a:rPr lang="ar-SA" b="1" dirty="0" smtClean="0">
                <a:solidFill>
                  <a:srgbClr val="FF0000"/>
                </a:solidFill>
                <a:latin typeface="Impact" panose="020B0806030902050204" pitchFamily="34" charset="0"/>
                <a:cs typeface="PT Bold Heading" panose="02010400000000000000" pitchFamily="2" charset="-78"/>
              </a:rPr>
              <a:t>5- </a:t>
            </a:r>
            <a:r>
              <a:rPr lang="ar-SA" b="1" dirty="0">
                <a:solidFill>
                  <a:srgbClr val="FF0000"/>
                </a:solidFill>
                <a:latin typeface="Impact" panose="020B0806030902050204" pitchFamily="34" charset="0"/>
                <a:cs typeface="PT Bold Heading" panose="02010400000000000000" pitchFamily="2" charset="-78"/>
              </a:rPr>
              <a:t>المنهج الدراسي</a:t>
            </a:r>
            <a:r>
              <a:rPr lang="ar-SA" dirty="0">
                <a:latin typeface="Impact" panose="020B0806030902050204" pitchFamily="34" charset="0"/>
                <a:ea typeface="+mj-ea"/>
                <a:cs typeface="PT Bold Heading" panose="02010400000000000000" pitchFamily="2" charset="-78"/>
              </a:rPr>
              <a:t>: </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أن </a:t>
            </a:r>
            <a:r>
              <a:rPr lang="ar-SA" b="1" dirty="0">
                <a:solidFill>
                  <a:srgbClr val="FF0000"/>
                </a:solidFill>
                <a:latin typeface="Impact" panose="020B0806030902050204" pitchFamily="34" charset="0"/>
                <a:cs typeface="PT Bold Heading" panose="02010400000000000000" pitchFamily="2" charset="-78"/>
              </a:rPr>
              <a:t>الوجوديين لا يحبذون منهجا متمركزا حول المادة الدراسية </a:t>
            </a:r>
            <a:r>
              <a:rPr lang="ar-SA" dirty="0">
                <a:latin typeface="Impact" panose="020B0806030902050204" pitchFamily="34" charset="0"/>
                <a:ea typeface="+mj-ea"/>
                <a:cs typeface="PT Bold Heading" panose="02010400000000000000" pitchFamily="2" charset="-78"/>
              </a:rPr>
              <a:t>، فالمادة الدراسية بالنسبة لهم ليس لها قيمة في </a:t>
            </a:r>
            <a:r>
              <a:rPr lang="ar-SA" dirty="0" smtClean="0">
                <a:latin typeface="Impact" panose="020B0806030902050204" pitchFamily="34" charset="0"/>
                <a:ea typeface="+mj-ea"/>
                <a:cs typeface="PT Bold Heading" panose="02010400000000000000" pitchFamily="2" charset="-78"/>
              </a:rPr>
              <a:t>حد، </a:t>
            </a:r>
            <a:r>
              <a:rPr lang="ar-SA" dirty="0">
                <a:latin typeface="Impact" panose="020B0806030902050204" pitchFamily="34" charset="0"/>
                <a:ea typeface="+mj-ea"/>
                <a:cs typeface="PT Bold Heading" panose="02010400000000000000" pitchFamily="2" charset="-78"/>
              </a:rPr>
              <a:t>والمنهج الذي </a:t>
            </a:r>
            <a:r>
              <a:rPr lang="ar-SA" dirty="0" err="1">
                <a:latin typeface="Impact" panose="020B0806030902050204" pitchFamily="34" charset="0"/>
                <a:ea typeface="+mj-ea"/>
                <a:cs typeface="PT Bold Heading" panose="02010400000000000000" pitchFamily="2" charset="-78"/>
              </a:rPr>
              <a:t>يحظي</a:t>
            </a:r>
            <a:r>
              <a:rPr lang="ar-SA" dirty="0">
                <a:latin typeface="Impact" panose="020B0806030902050204" pitchFamily="34" charset="0"/>
                <a:ea typeface="+mj-ea"/>
                <a:cs typeface="PT Bold Heading" panose="02010400000000000000" pitchFamily="2" charset="-78"/>
              </a:rPr>
              <a:t> باحترام الوجوديين هو المنهج الذي يقوم علي الدراسات الإنسانية </a:t>
            </a:r>
            <a:r>
              <a:rPr lang="ar-SA" dirty="0" smtClean="0">
                <a:latin typeface="Impact" panose="020B0806030902050204" pitchFamily="34" charset="0"/>
                <a:ea typeface="+mj-ea"/>
                <a:cs typeface="PT Bold Heading" panose="02010400000000000000" pitchFamily="2" charset="-78"/>
              </a:rPr>
              <a:t>،</a:t>
            </a:r>
            <a:r>
              <a:rPr lang="ar-EG" dirty="0" smtClean="0">
                <a:latin typeface="Impact" panose="020B0806030902050204" pitchFamily="34" charset="0"/>
                <a:ea typeface="+mj-ea"/>
                <a:cs typeface="PT Bold Heading" panose="02010400000000000000" pitchFamily="2" charset="-78"/>
              </a:rPr>
              <a:t>لاهتمامهم بدراسة</a:t>
            </a:r>
            <a:r>
              <a:rPr lang="ar-SA" dirty="0" smtClean="0">
                <a:latin typeface="Impact" panose="020B0806030902050204" pitchFamily="34" charset="0"/>
                <a:ea typeface="+mj-ea"/>
                <a:cs typeface="PT Bold Heading" panose="02010400000000000000" pitchFamily="2" charset="-78"/>
              </a:rPr>
              <a:t> الإنسانية، </a:t>
            </a:r>
            <a:r>
              <a:rPr lang="ar-SA" dirty="0">
                <a:latin typeface="Impact" panose="020B0806030902050204" pitchFamily="34" charset="0"/>
                <a:ea typeface="+mj-ea"/>
                <a:cs typeface="PT Bold Heading" panose="02010400000000000000" pitchFamily="2" charset="-78"/>
              </a:rPr>
              <a:t>فالتاريخ والأدب والفلسفة والفن تكشف أكثر من غيرها </a:t>
            </a:r>
            <a:r>
              <a:rPr lang="ar-SA" dirty="0" smtClean="0">
                <a:latin typeface="Impact" panose="020B0806030902050204" pitchFamily="34" charset="0"/>
                <a:ea typeface="+mj-ea"/>
                <a:cs typeface="PT Bold Heading" panose="02010400000000000000" pitchFamily="2" charset="-78"/>
              </a:rPr>
              <a:t>عن </a:t>
            </a:r>
            <a:r>
              <a:rPr lang="ar-SA" dirty="0">
                <a:latin typeface="Impact" panose="020B0806030902050204" pitchFamily="34" charset="0"/>
                <a:ea typeface="+mj-ea"/>
                <a:cs typeface="PT Bold Heading" panose="02010400000000000000" pitchFamily="2" charset="-78"/>
              </a:rPr>
              <a:t>طبيعة الإنسان وصراعه مع العالم الذي يعيش فيه، وبدراستها يستطيع الطالب أن يقف علي تأملات أعمق العقول البشرية في الموت والذنب والعذاب والكراهية والحرية والفناء والفرح والزهد وغيرها من القيم الإنسانية الأصيلة 0</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إن المبالغة في التخصص تعد خطأ عند الوجوديين </a:t>
            </a:r>
            <a:r>
              <a:rPr lang="ar-SA" dirty="0">
                <a:latin typeface="Impact" panose="020B0806030902050204" pitchFamily="34" charset="0"/>
                <a:ea typeface="+mj-ea"/>
                <a:cs typeface="PT Bold Heading" panose="02010400000000000000" pitchFamily="2" charset="-78"/>
              </a:rPr>
              <a:t>لأنها تعوق نمو حياة التلميذ الداخلية كلها ، وهم يمقتون ما حدث من تخصص دقيق في العلوم لاسيما الطبيعية منها 0</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يعارض الوجوديون أي نوع من الإعداد المهني للتلميذ </a:t>
            </a:r>
            <a:r>
              <a:rPr lang="ar-SA" dirty="0">
                <a:latin typeface="Impact" panose="020B0806030902050204" pitchFamily="34" charset="0"/>
                <a:ea typeface="+mj-ea"/>
                <a:cs typeface="PT Bold Heading" panose="02010400000000000000" pitchFamily="2" charset="-78"/>
              </a:rPr>
              <a:t>لأن ذلك يوجهه وجهة معينة لا تشجعه علي تحرير ذاته ومعرفة نفسه 0</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أن </a:t>
            </a:r>
            <a:r>
              <a:rPr lang="ar-SA" b="1" dirty="0">
                <a:solidFill>
                  <a:srgbClr val="FF0000"/>
                </a:solidFill>
                <a:latin typeface="Impact" panose="020B0806030902050204" pitchFamily="34" charset="0"/>
                <a:cs typeface="PT Bold Heading" panose="02010400000000000000" pitchFamily="2" charset="-78"/>
              </a:rPr>
              <a:t>المنهج المثالي في نظر الوجوديين هو الذي يؤكد علي </a:t>
            </a:r>
            <a:r>
              <a:rPr lang="ar-SA" b="1" dirty="0" smtClean="0">
                <a:solidFill>
                  <a:srgbClr val="FF0000"/>
                </a:solidFill>
                <a:latin typeface="Impact" panose="020B0806030902050204" pitchFamily="34" charset="0"/>
                <a:cs typeface="PT Bold Heading" panose="02010400000000000000" pitchFamily="2" charset="-78"/>
              </a:rPr>
              <a:t>:</a:t>
            </a:r>
            <a:r>
              <a:rPr lang="ar-EG" b="1" dirty="0" smtClean="0">
                <a:solidFill>
                  <a:srgbClr val="FF0000"/>
                </a:solidFill>
                <a:latin typeface="Impact" panose="020B0806030902050204" pitchFamily="34" charset="0"/>
                <a:cs typeface="PT Bold Heading" panose="02010400000000000000" pitchFamily="2" charset="-78"/>
              </a:rPr>
              <a:t> </a:t>
            </a:r>
            <a:r>
              <a:rPr lang="ar-SA" b="1" dirty="0" smtClean="0">
                <a:solidFill>
                  <a:srgbClr val="FF0000"/>
                </a:solidFill>
                <a:latin typeface="Impact" panose="020B0806030902050204" pitchFamily="34" charset="0"/>
                <a:cs typeface="PT Bold Heading" panose="02010400000000000000" pitchFamily="2" charset="-78"/>
              </a:rPr>
              <a:t>-</a:t>
            </a:r>
            <a:r>
              <a:rPr lang="ar-SA" b="1" dirty="0">
                <a:solidFill>
                  <a:srgbClr val="FF0000"/>
                </a:solidFill>
                <a:latin typeface="Impact" panose="020B0806030902050204" pitchFamily="34" charset="0"/>
                <a:cs typeface="PT Bold Heading" panose="02010400000000000000" pitchFamily="2" charset="-78"/>
              </a:rPr>
              <a:t>النشاط </a:t>
            </a:r>
            <a:endParaRPr lang="en-US" b="1" dirty="0">
              <a:solidFill>
                <a:srgbClr val="FF0000"/>
              </a:solidFill>
              <a:latin typeface="Impact" panose="020B0806030902050204" pitchFamily="34" charset="0"/>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a:t>
            </a:r>
            <a:r>
              <a:rPr lang="ar-EG" dirty="0" smtClean="0">
                <a:latin typeface="Impact" panose="020B0806030902050204" pitchFamily="34" charset="0"/>
                <a:ea typeface="+mj-ea"/>
                <a:cs typeface="PT Bold Heading" panose="02010400000000000000" pitchFamily="2" charset="-78"/>
              </a:rPr>
              <a:t>                                                                </a:t>
            </a:r>
            <a:r>
              <a:rPr lang="ar-SA" dirty="0" smtClean="0">
                <a:latin typeface="Impact" panose="020B0806030902050204" pitchFamily="34" charset="0"/>
                <a:ea typeface="+mj-ea"/>
                <a:cs typeface="PT Bold Heading" panose="02010400000000000000" pitchFamily="2" charset="-78"/>
              </a:rPr>
              <a:t>-</a:t>
            </a:r>
            <a:r>
              <a:rPr lang="ar-SA" dirty="0">
                <a:latin typeface="Impact" panose="020B0806030902050204" pitchFamily="34" charset="0"/>
                <a:ea typeface="+mj-ea"/>
                <a:cs typeface="PT Bold Heading" panose="02010400000000000000" pitchFamily="2" charset="-78"/>
              </a:rPr>
              <a:t>اهتمامات التلميذ ، والحاجات القريبة أو العاجلة </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a:t>
            </a:r>
            <a:r>
              <a:rPr lang="ar-EG" dirty="0" smtClean="0">
                <a:latin typeface="Impact" panose="020B0806030902050204" pitchFamily="34" charset="0"/>
                <a:ea typeface="+mj-ea"/>
                <a:cs typeface="PT Bold Heading" panose="02010400000000000000" pitchFamily="2" charset="-78"/>
              </a:rPr>
              <a:t>                                                                </a:t>
            </a:r>
            <a:r>
              <a:rPr lang="ar-SA" dirty="0" smtClean="0">
                <a:latin typeface="Impact" panose="020B0806030902050204" pitchFamily="34" charset="0"/>
                <a:ea typeface="+mj-ea"/>
                <a:cs typeface="PT Bold Heading" panose="02010400000000000000" pitchFamily="2" charset="-78"/>
              </a:rPr>
              <a:t> </a:t>
            </a:r>
            <a:r>
              <a:rPr lang="ar-SA" dirty="0">
                <a:latin typeface="Impact" panose="020B0806030902050204" pitchFamily="34" charset="0"/>
                <a:ea typeface="+mj-ea"/>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الحرية الكاملة للتلميذ </a:t>
            </a:r>
            <a:r>
              <a:rPr lang="ar-SA" dirty="0">
                <a:latin typeface="Impact" panose="020B0806030902050204" pitchFamily="34" charset="0"/>
                <a:ea typeface="+mj-ea"/>
                <a:cs typeface="PT Bold Heading" panose="02010400000000000000" pitchFamily="2" charset="-78"/>
              </a:rPr>
              <a:t>للعمل فرديا أو جماعات</a:t>
            </a:r>
            <a:endParaRPr lang="en-US" dirty="0">
              <a:latin typeface="Impact" panose="020B0806030902050204" pitchFamily="34" charset="0"/>
              <a:ea typeface="+mj-ea"/>
              <a:cs typeface="PT Bold Heading" panose="02010400000000000000" pitchFamily="2" charset="-78"/>
            </a:endParaRPr>
          </a:p>
          <a:p>
            <a:pPr algn="r"/>
            <a:r>
              <a:rPr lang="ar-SA" dirty="0">
                <a:latin typeface="Impact" panose="020B0806030902050204" pitchFamily="34" charset="0"/>
                <a:ea typeface="+mj-ea"/>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 </a:t>
            </a:r>
            <a:r>
              <a:rPr lang="ar-EG" b="1" dirty="0" smtClean="0">
                <a:solidFill>
                  <a:srgbClr val="FF0000"/>
                </a:solidFill>
                <a:latin typeface="Impact" panose="020B0806030902050204" pitchFamily="34" charset="0"/>
                <a:cs typeface="PT Bold Heading" panose="02010400000000000000" pitchFamily="2" charset="-78"/>
              </a:rPr>
              <a:t>                                                                </a:t>
            </a:r>
            <a:r>
              <a:rPr lang="ar-SA" b="1" dirty="0" smtClean="0">
                <a:solidFill>
                  <a:srgbClr val="FF0000"/>
                </a:solidFill>
                <a:latin typeface="Impact" panose="020B0806030902050204" pitchFamily="34" charset="0"/>
                <a:cs typeface="PT Bold Heading" panose="02010400000000000000" pitchFamily="2" charset="-78"/>
              </a:rPr>
              <a:t>- </a:t>
            </a:r>
            <a:r>
              <a:rPr lang="ar-SA" b="1" dirty="0">
                <a:solidFill>
                  <a:srgbClr val="FF0000"/>
                </a:solidFill>
                <a:latin typeface="Impact" panose="020B0806030902050204" pitchFamily="34" charset="0"/>
                <a:cs typeface="PT Bold Heading" panose="02010400000000000000" pitchFamily="2" charset="-78"/>
              </a:rPr>
              <a:t>الاعتراف </a:t>
            </a:r>
            <a:r>
              <a:rPr lang="ar-SA" dirty="0">
                <a:latin typeface="Impact" panose="020B0806030902050204" pitchFamily="34" charset="0"/>
                <a:ea typeface="+mj-ea"/>
                <a:cs typeface="PT Bold Heading" panose="02010400000000000000" pitchFamily="2" charset="-78"/>
              </a:rPr>
              <a:t>بالفروق الفردية في الخبرات</a:t>
            </a:r>
            <a:endParaRPr lang="en-US" dirty="0">
              <a:latin typeface="Impact" panose="020B0806030902050204" pitchFamily="34" charset="0"/>
              <a:ea typeface="+mj-ea"/>
              <a:cs typeface="PT Bold Heading" panose="02010400000000000000" pitchFamily="2" charset="-78"/>
            </a:endParaRPr>
          </a:p>
          <a:p>
            <a:pPr algn="r"/>
            <a:r>
              <a:rPr lang="ar-SA" b="1" dirty="0"/>
              <a:t> </a:t>
            </a:r>
            <a:endParaRPr lang="en-US" dirty="0"/>
          </a:p>
          <a:p>
            <a:pPr algn="r"/>
            <a:endParaRPr lang="en-US" dirty="0"/>
          </a:p>
        </p:txBody>
      </p:sp>
    </p:spTree>
    <p:extLst>
      <p:ext uri="{BB962C8B-B14F-4D97-AF65-F5344CB8AC3E}">
        <p14:creationId xmlns:p14="http://schemas.microsoft.com/office/powerpoint/2010/main" val="1113624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ب- </a:t>
            </a:r>
            <a:r>
              <a:rPr lang="ar-SA" sz="3600" dirty="0">
                <a:solidFill>
                  <a:srgbClr val="FF0000"/>
                </a:solidFill>
                <a:latin typeface="Impact" panose="020B0806030902050204" pitchFamily="34" charset="0"/>
                <a:cs typeface="PT Bold Heading" panose="02010400000000000000" pitchFamily="2" charset="-78"/>
              </a:rPr>
              <a:t>الانعكاسات التربوية للوجودية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gn="r"/>
            <a:endParaRPr lang="en-US" dirty="0" smtClean="0"/>
          </a:p>
          <a:p>
            <a:pPr algn="r"/>
            <a:r>
              <a:rPr lang="ar-SA" sz="2800" b="1" dirty="0">
                <a:solidFill>
                  <a:srgbClr val="FF0000"/>
                </a:solidFill>
                <a:latin typeface="Impact" panose="020B0806030902050204" pitchFamily="34" charset="0"/>
                <a:cs typeface="PT Bold Heading" panose="02010400000000000000" pitchFamily="2" charset="-78"/>
              </a:rPr>
              <a:t>6-طريقة التدريس</a:t>
            </a:r>
            <a:endParaRPr lang="en-US" sz="2800" b="1" dirty="0">
              <a:solidFill>
                <a:srgbClr val="FF0000"/>
              </a:solidFill>
              <a:latin typeface="Impact" panose="020B0806030902050204" pitchFamily="34" charset="0"/>
              <a:cs typeface="PT Bold Heading" panose="02010400000000000000" pitchFamily="2" charset="-78"/>
            </a:endParaRPr>
          </a:p>
          <a:p>
            <a:pPr algn="r"/>
            <a:r>
              <a:rPr lang="ar-SA" sz="2700" dirty="0">
                <a:latin typeface="Impact" panose="020B0806030902050204" pitchFamily="34" charset="0"/>
                <a:ea typeface="+mj-ea"/>
                <a:cs typeface="PT Bold Heading" panose="02010400000000000000" pitchFamily="2" charset="-78"/>
              </a:rPr>
              <a:t> - يجب أن تكون طريقة التدريس في ظل الوجودية </a:t>
            </a:r>
            <a:r>
              <a:rPr lang="ar-SA" sz="2800" b="1" dirty="0">
                <a:solidFill>
                  <a:srgbClr val="FF0000"/>
                </a:solidFill>
                <a:latin typeface="Impact" panose="020B0806030902050204" pitchFamily="34" charset="0"/>
                <a:cs typeface="PT Bold Heading" panose="02010400000000000000" pitchFamily="2" charset="-78"/>
              </a:rPr>
              <a:t>علي أساس ديمقراطي </a:t>
            </a:r>
            <a:r>
              <a:rPr lang="ar-SA" sz="2700" dirty="0">
                <a:latin typeface="Impact" panose="020B0806030902050204" pitchFamily="34" charset="0"/>
                <a:ea typeface="+mj-ea"/>
                <a:cs typeface="PT Bold Heading" panose="02010400000000000000" pitchFamily="2" charset="-78"/>
              </a:rPr>
              <a:t>، </a:t>
            </a:r>
            <a:r>
              <a:rPr lang="ar-SA" sz="2800" b="1" dirty="0">
                <a:solidFill>
                  <a:srgbClr val="FF0000"/>
                </a:solidFill>
                <a:latin typeface="Impact" panose="020B0806030902050204" pitchFamily="34" charset="0"/>
                <a:cs typeface="PT Bold Heading" panose="02010400000000000000" pitchFamily="2" charset="-78"/>
              </a:rPr>
              <a:t>وأن تعتمد علي الأساليب التوجيهية </a:t>
            </a:r>
            <a:r>
              <a:rPr lang="ar-SA" sz="2700" dirty="0">
                <a:latin typeface="Impact" panose="020B0806030902050204" pitchFamily="34" charset="0"/>
                <a:ea typeface="+mj-ea"/>
                <a:cs typeface="PT Bold Heading" panose="02010400000000000000" pitchFamily="2" charset="-78"/>
              </a:rPr>
              <a:t>، وهذا يعني عدم فرض اهتمامات الكبار وقيمهم علي التلاميذ الصغار، ويجب أن تتيح طريقة التدريس لكل تلميذ أن يكون حرا في تنمية أغراضه الخاصة ، وأن يعمل علي تعليم نفسه كما يجب ، وأن يحقق ذاته</a:t>
            </a:r>
            <a:endParaRPr lang="en-US" sz="2700" dirty="0">
              <a:latin typeface="Impact" panose="020B0806030902050204" pitchFamily="34" charset="0"/>
              <a:ea typeface="+mj-ea"/>
              <a:cs typeface="PT Bold Heading" panose="02010400000000000000" pitchFamily="2" charset="-78"/>
            </a:endParaRPr>
          </a:p>
          <a:p>
            <a:pPr algn="r"/>
            <a:r>
              <a:rPr lang="ar-SA" sz="2700" dirty="0">
                <a:latin typeface="Impact" panose="020B0806030902050204" pitchFamily="34" charset="0"/>
                <a:ea typeface="+mj-ea"/>
                <a:cs typeface="PT Bold Heading" panose="02010400000000000000" pitchFamily="2" charset="-78"/>
              </a:rPr>
              <a:t> - </a:t>
            </a:r>
            <a:r>
              <a:rPr lang="ar-SA" sz="2800" b="1" dirty="0">
                <a:solidFill>
                  <a:srgbClr val="FF0000"/>
                </a:solidFill>
                <a:latin typeface="Impact" panose="020B0806030902050204" pitchFamily="34" charset="0"/>
                <a:cs typeface="PT Bold Heading" panose="02010400000000000000" pitchFamily="2" charset="-78"/>
              </a:rPr>
              <a:t>تميل إلى استخدام الطريقة </a:t>
            </a:r>
            <a:r>
              <a:rPr lang="ar-SA" sz="2800" b="1" dirty="0" err="1">
                <a:solidFill>
                  <a:srgbClr val="FF0000"/>
                </a:solidFill>
                <a:latin typeface="Impact" panose="020B0806030902050204" pitchFamily="34" charset="0"/>
                <a:cs typeface="PT Bold Heading" panose="02010400000000000000" pitchFamily="2" charset="-78"/>
              </a:rPr>
              <a:t>السقراطية</a:t>
            </a:r>
            <a:r>
              <a:rPr lang="ar-SA" sz="2800" b="1" dirty="0">
                <a:solidFill>
                  <a:srgbClr val="FF0000"/>
                </a:solidFill>
                <a:latin typeface="Impact" panose="020B0806030902050204" pitchFamily="34" charset="0"/>
                <a:cs typeface="PT Bold Heading" panose="02010400000000000000" pitchFamily="2" charset="-78"/>
              </a:rPr>
              <a:t> </a:t>
            </a:r>
            <a:r>
              <a:rPr lang="ar-SA" sz="2800" b="1" dirty="0" err="1">
                <a:solidFill>
                  <a:srgbClr val="FF0000"/>
                </a:solidFill>
                <a:latin typeface="Impact" panose="020B0806030902050204" pitchFamily="34" charset="0"/>
                <a:cs typeface="PT Bold Heading" panose="02010400000000000000" pitchFamily="2" charset="-78"/>
              </a:rPr>
              <a:t>فى</a:t>
            </a:r>
            <a:r>
              <a:rPr lang="ar-SA" sz="2800" b="1" dirty="0">
                <a:solidFill>
                  <a:srgbClr val="FF0000"/>
                </a:solidFill>
                <a:latin typeface="Impact" panose="020B0806030902050204" pitchFamily="34" charset="0"/>
                <a:cs typeface="PT Bold Heading" panose="02010400000000000000" pitchFamily="2" charset="-78"/>
              </a:rPr>
              <a:t> التدريس، لأنها تحتوى على الاستقراء، وعلى فهم الإنسان </a:t>
            </a:r>
            <a:r>
              <a:rPr lang="ar-SA" sz="2700" dirty="0">
                <a:latin typeface="Impact" panose="020B0806030902050204" pitchFamily="34" charset="0"/>
                <a:ea typeface="+mj-ea"/>
                <a:cs typeface="PT Bold Heading" panose="02010400000000000000" pitchFamily="2" charset="-78"/>
              </a:rPr>
              <a:t>لنفسه، ووظيفة العلم هنا، إثارة ميول المتعلم وذكائه، </a:t>
            </a:r>
            <a:r>
              <a:rPr lang="ar-SA" sz="2700" dirty="0" err="1">
                <a:latin typeface="Impact" panose="020B0806030902050204" pitchFamily="34" charset="0"/>
                <a:ea typeface="+mj-ea"/>
                <a:cs typeface="PT Bold Heading" panose="02010400000000000000" pitchFamily="2" charset="-78"/>
              </a:rPr>
              <a:t>فى</a:t>
            </a:r>
            <a:r>
              <a:rPr lang="ar-SA" sz="2700" dirty="0">
                <a:latin typeface="Impact" panose="020B0806030902050204" pitchFamily="34" charset="0"/>
                <a:ea typeface="+mj-ea"/>
                <a:cs typeface="PT Bold Heading" panose="02010400000000000000" pitchFamily="2" charset="-78"/>
              </a:rPr>
              <a:t> سبيل تنمية ذاته الفردية0</a:t>
            </a:r>
            <a:endParaRPr lang="en-US" sz="2700" dirty="0">
              <a:latin typeface="Impact" panose="020B0806030902050204" pitchFamily="34" charset="0"/>
              <a:ea typeface="+mj-ea"/>
              <a:cs typeface="PT Bold Heading" panose="02010400000000000000" pitchFamily="2" charset="-78"/>
            </a:endParaRPr>
          </a:p>
          <a:p>
            <a:pPr algn="r"/>
            <a:r>
              <a:rPr lang="ar-SA" sz="2700" dirty="0">
                <a:latin typeface="Impact" panose="020B0806030902050204" pitchFamily="34" charset="0"/>
                <a:ea typeface="+mj-ea"/>
                <a:cs typeface="PT Bold Heading" panose="02010400000000000000" pitchFamily="2" charset="-78"/>
              </a:rPr>
              <a:t>- </a:t>
            </a:r>
            <a:r>
              <a:rPr lang="ar-SA" sz="2800" b="1" dirty="0">
                <a:solidFill>
                  <a:srgbClr val="FF0000"/>
                </a:solidFill>
                <a:latin typeface="Impact" panose="020B0806030902050204" pitchFamily="34" charset="0"/>
                <a:cs typeface="PT Bold Heading" panose="02010400000000000000" pitchFamily="2" charset="-78"/>
              </a:rPr>
              <a:t>يرفض الوجوديون طريقة حل المشكلات التي تنادي بها البرجماتية والتقدمية </a:t>
            </a:r>
            <a:r>
              <a:rPr lang="ar-SA" sz="2700" dirty="0">
                <a:latin typeface="Impact" panose="020B0806030902050204" pitchFamily="34" charset="0"/>
                <a:ea typeface="+mj-ea"/>
                <a:cs typeface="PT Bold Heading" panose="02010400000000000000" pitchFamily="2" charset="-78"/>
              </a:rPr>
              <a:t>علي أساس أن هذه الطريقة تؤكد علي دور الفرد ككائن اجتماعي ، وتغفل النزعة الفردية لديه</a:t>
            </a:r>
            <a:endParaRPr lang="en-US" sz="2700" dirty="0">
              <a:latin typeface="Impact" panose="020B0806030902050204" pitchFamily="34" charset="0"/>
              <a:ea typeface="+mj-ea"/>
              <a:cs typeface="PT Bold Heading" panose="02010400000000000000" pitchFamily="2" charset="-78"/>
            </a:endParaRPr>
          </a:p>
          <a:p>
            <a:pPr algn="r"/>
            <a:r>
              <a:rPr lang="ar-SA" sz="2700" dirty="0">
                <a:latin typeface="Impact" panose="020B0806030902050204" pitchFamily="34" charset="0"/>
                <a:ea typeface="+mj-ea"/>
                <a:cs typeface="PT Bold Heading" panose="02010400000000000000" pitchFamily="2" charset="-78"/>
              </a:rPr>
              <a:t>- </a:t>
            </a:r>
            <a:r>
              <a:rPr lang="ar-SA" sz="2800" b="1" dirty="0">
                <a:solidFill>
                  <a:srgbClr val="FF0000"/>
                </a:solidFill>
                <a:latin typeface="Impact" panose="020B0806030902050204" pitchFamily="34" charset="0"/>
                <a:cs typeface="PT Bold Heading" panose="02010400000000000000" pitchFamily="2" charset="-78"/>
              </a:rPr>
              <a:t>يؤكد الوجوديون أهمية اللعب </a:t>
            </a:r>
            <a:r>
              <a:rPr lang="ar-SA" sz="2700" dirty="0">
                <a:latin typeface="Impact" panose="020B0806030902050204" pitchFamily="34" charset="0"/>
                <a:ea typeface="+mj-ea"/>
                <a:cs typeface="PT Bold Heading" panose="02010400000000000000" pitchFamily="2" charset="-78"/>
              </a:rPr>
              <a:t>لأنه يساعد الفرد علي إطلاق العنان لابتكار يته ، وهو قول سبق أن أكده الغزالي وتردد فيما بعد عند فروبل ، وأوضح أهميته في تربية الطفل</a:t>
            </a:r>
            <a:endParaRPr lang="en-US" sz="2700" dirty="0">
              <a:latin typeface="Impact" panose="020B0806030902050204" pitchFamily="34" charset="0"/>
              <a:ea typeface="+mj-ea"/>
              <a:cs typeface="PT Bold Heading" panose="02010400000000000000" pitchFamily="2" charset="-78"/>
            </a:endParaRPr>
          </a:p>
          <a:p>
            <a:pPr algn="r"/>
            <a:endParaRPr lang="en-US" dirty="0"/>
          </a:p>
        </p:txBody>
      </p:sp>
    </p:spTree>
    <p:extLst>
      <p:ext uri="{BB962C8B-B14F-4D97-AF65-F5344CB8AC3E}">
        <p14:creationId xmlns:p14="http://schemas.microsoft.com/office/powerpoint/2010/main" val="343520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19249" y="1505527"/>
            <a:ext cx="9333478" cy="3389746"/>
          </a:xfrm>
        </p:spPr>
        <p:txBody>
          <a:bodyPr>
            <a:normAutofit/>
          </a:bodyPr>
          <a:lstStyle/>
          <a:p>
            <a:r>
              <a:rPr lang="ar-EG" sz="4400" dirty="0" smtClean="0">
                <a:solidFill>
                  <a:srgbClr val="FF0000"/>
                </a:solidFill>
                <a:latin typeface="Impact" panose="020B0806030902050204" pitchFamily="34" charset="0"/>
                <a:ea typeface="+mn-ea"/>
                <a:cs typeface="PT Bold Heading" panose="02010400000000000000" pitchFamily="2" charset="-78"/>
              </a:rPr>
              <a:t>المذاهب </a:t>
            </a:r>
            <a:r>
              <a:rPr lang="ar-EG" sz="4400" dirty="0">
                <a:solidFill>
                  <a:srgbClr val="FF0000"/>
                </a:solidFill>
                <a:latin typeface="Impact" panose="020B0806030902050204" pitchFamily="34" charset="0"/>
                <a:ea typeface="+mn-ea"/>
                <a:cs typeface="PT Bold Heading" panose="02010400000000000000" pitchFamily="2" charset="-78"/>
              </a:rPr>
              <a:t>الفلسفية ونظرياتها </a:t>
            </a:r>
            <a:r>
              <a:rPr lang="ar-EG" sz="4400" dirty="0" smtClean="0">
                <a:solidFill>
                  <a:srgbClr val="FF0000"/>
                </a:solidFill>
                <a:latin typeface="Impact" panose="020B0806030902050204" pitchFamily="34" charset="0"/>
                <a:ea typeface="+mn-ea"/>
                <a:cs typeface="PT Bold Heading" panose="02010400000000000000" pitchFamily="2" charset="-78"/>
              </a:rPr>
              <a:t>التربوية</a:t>
            </a:r>
            <a:br>
              <a:rPr lang="ar-EG" sz="4400" dirty="0" smtClean="0">
                <a:solidFill>
                  <a:srgbClr val="FF0000"/>
                </a:solidFill>
                <a:latin typeface="Impact" panose="020B0806030902050204" pitchFamily="34" charset="0"/>
                <a:ea typeface="+mn-ea"/>
                <a:cs typeface="PT Bold Heading" panose="02010400000000000000" pitchFamily="2" charset="-78"/>
              </a:rPr>
            </a:br>
            <a:r>
              <a:rPr lang="ar-EG" sz="4400" dirty="0" smtClean="0">
                <a:solidFill>
                  <a:srgbClr val="FF0000"/>
                </a:solidFill>
                <a:latin typeface="Impact" panose="020B0806030902050204" pitchFamily="34" charset="0"/>
                <a:ea typeface="+mn-ea"/>
                <a:cs typeface="PT Bold Heading" panose="02010400000000000000" pitchFamily="2" charset="-78"/>
              </a:rPr>
              <a:t/>
            </a:r>
            <a:br>
              <a:rPr lang="ar-EG" sz="4400" dirty="0" smtClean="0">
                <a:solidFill>
                  <a:srgbClr val="FF0000"/>
                </a:solidFill>
                <a:latin typeface="Impact" panose="020B0806030902050204" pitchFamily="34" charset="0"/>
                <a:ea typeface="+mn-ea"/>
                <a:cs typeface="PT Bold Heading" panose="02010400000000000000" pitchFamily="2" charset="-78"/>
              </a:rPr>
            </a:br>
            <a:r>
              <a:rPr lang="ar-EG" sz="4400" dirty="0" smtClean="0">
                <a:solidFill>
                  <a:srgbClr val="FF0000"/>
                </a:solidFill>
                <a:latin typeface="Impact" panose="020B0806030902050204" pitchFamily="34" charset="0"/>
                <a:cs typeface="PT Bold Heading" panose="02010400000000000000" pitchFamily="2" charset="-78"/>
              </a:rPr>
              <a:t>ثالثاً: </a:t>
            </a:r>
            <a:r>
              <a:rPr lang="ar-EG" sz="4400" dirty="0">
                <a:solidFill>
                  <a:srgbClr val="FF0000"/>
                </a:solidFill>
                <a:latin typeface="Impact" panose="020B0806030902050204" pitchFamily="34" charset="0"/>
                <a:cs typeface="PT Bold Heading" panose="02010400000000000000" pitchFamily="2" charset="-78"/>
              </a:rPr>
              <a:t>مذهب الفلسفة الواقعية</a:t>
            </a:r>
            <a:r>
              <a:rPr lang="ar-EG" sz="4400" dirty="0">
                <a:solidFill>
                  <a:srgbClr val="FF0000"/>
                </a:solidFill>
                <a:latin typeface="Impact" panose="020B0806030902050204" pitchFamily="34" charset="0"/>
                <a:ea typeface="+mn-ea"/>
                <a:cs typeface="PT Bold Heading" panose="02010400000000000000" pitchFamily="2" charset="-78"/>
              </a:rPr>
              <a:t/>
            </a:r>
            <a:br>
              <a:rPr lang="ar-EG" sz="4400" dirty="0">
                <a:solidFill>
                  <a:srgbClr val="FF0000"/>
                </a:solidFill>
                <a:latin typeface="Impact" panose="020B0806030902050204" pitchFamily="34" charset="0"/>
                <a:ea typeface="+mn-ea"/>
                <a:cs typeface="PT Bold Heading" panose="02010400000000000000" pitchFamily="2" charset="-78"/>
              </a:rPr>
            </a:br>
            <a:endParaRPr lang="ar-EG" sz="44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951501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رابعا: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الوجودية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انتقادات وجهت للفلسفة </a:t>
            </a:r>
            <a:r>
              <a:rPr lang="ar-EG" sz="3600" dirty="0">
                <a:solidFill>
                  <a:srgbClr val="FF0000"/>
                </a:solidFill>
                <a:latin typeface="Impact" panose="020B0806030902050204" pitchFamily="34" charset="0"/>
                <a:cs typeface="PT Bold Heading" panose="02010400000000000000" pitchFamily="2" charset="-78"/>
              </a:rPr>
              <a:t>الوجودية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gn="r"/>
            <a:r>
              <a:rPr lang="ar-EG" sz="2700" dirty="0">
                <a:latin typeface="Impact" panose="020B0806030902050204" pitchFamily="34" charset="0"/>
                <a:ea typeface="+mj-ea"/>
                <a:cs typeface="PT Bold Heading" panose="02010400000000000000" pitchFamily="2" charset="-78"/>
              </a:rPr>
              <a:t>1- تؤكد على الفردية أكثر من تأكيدها على الجماعة، وتبالغ في تحقيق فردية الفرد مهملة المجتمع وحاجاته.</a:t>
            </a:r>
          </a:p>
          <a:p>
            <a:pPr algn="r"/>
            <a:r>
              <a:rPr lang="ar-EG" sz="2700" dirty="0">
                <a:latin typeface="Impact" panose="020B0806030902050204" pitchFamily="34" charset="0"/>
                <a:ea typeface="+mj-ea"/>
                <a:cs typeface="PT Bold Heading" panose="02010400000000000000" pitchFamily="2" charset="-78"/>
              </a:rPr>
              <a:t>2- إنكار الاهتمام بتدريس الدين أو فرضه على المتعلم، او القيم الأخلاقية، وذلك من منطلق الحرية المطلقة للمتعلم.</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1104602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r>
              <a:rPr lang="ar-SA" sz="3200" dirty="0" smtClean="0">
                <a:solidFill>
                  <a:srgbClr val="FF0000"/>
                </a:solidFill>
                <a:latin typeface="Impact" panose="020B0806030902050204" pitchFamily="34" charset="0"/>
                <a:cs typeface="PT Bold Heading" panose="02010400000000000000" pitchFamily="2" charset="-78"/>
              </a:rPr>
              <a:t>تعني </a:t>
            </a:r>
            <a:r>
              <a:rPr lang="ar-SA" sz="3200" dirty="0">
                <a:solidFill>
                  <a:srgbClr val="FF0000"/>
                </a:solidFill>
                <a:latin typeface="Impact" panose="020B0806030902050204" pitchFamily="34" charset="0"/>
                <a:cs typeface="PT Bold Heading" panose="02010400000000000000" pitchFamily="2" charset="-78"/>
              </a:rPr>
              <a:t>الواقعية :</a:t>
            </a:r>
            <a:endParaRPr lang="ar-EG" sz="3200" dirty="0">
              <a:solidFill>
                <a:srgbClr val="FF0000"/>
              </a:solidFill>
              <a:latin typeface="Impact" panose="020B0806030902050204" pitchFamily="34" charset="0"/>
              <a:cs typeface="PT Bold Heading" panose="02010400000000000000" pitchFamily="2" charset="-78"/>
            </a:endParaRPr>
          </a:p>
          <a:p>
            <a:pPr algn="r"/>
            <a:r>
              <a:rPr lang="ar-SA" sz="3200" dirty="0">
                <a:latin typeface="Impact" panose="020B0806030902050204" pitchFamily="34" charset="0"/>
                <a:cs typeface="PT Bold Heading" panose="02010400000000000000" pitchFamily="2" charset="-78"/>
              </a:rPr>
              <a:t> الاعتقاد بان العالم الطبيعي المادي أو الواقعي هو المجال الوحيد الجدير بالاهتمام وهو مصدر كل الحقائق فالحقائق متلقاه منه وليس من العقل أو الإلهام ، وهذا الاعتقاد يعني النظر للنظام الكوني علي أنه محكوم بنسق من القوانين ، فالكون مكتفي بذاته ومعتمد علي ذاته لا </a:t>
            </a:r>
            <a:r>
              <a:rPr lang="ar-SA" sz="3200" dirty="0" err="1">
                <a:latin typeface="Impact" panose="020B0806030902050204" pitchFamily="34" charset="0"/>
                <a:cs typeface="PT Bold Heading" panose="02010400000000000000" pitchFamily="2" charset="-78"/>
              </a:rPr>
              <a:t>يتاثر</a:t>
            </a:r>
            <a:r>
              <a:rPr lang="ar-SA" sz="3200" dirty="0">
                <a:latin typeface="Impact" panose="020B0806030902050204" pitchFamily="34" charset="0"/>
                <a:cs typeface="PT Bold Heading" panose="02010400000000000000" pitchFamily="2" charset="-78"/>
              </a:rPr>
              <a:t> بأي فاعلية خارجية او قوة عليا ، والإنسان جزء من نظام هذا الكون يمكنه أن يتدخل لإجراء التعديل أو التغيير الذي يفي بمتطلباته باتباعه لمنهج العلم وقوانينه</a:t>
            </a:r>
            <a:r>
              <a:rPr lang="ar-EG" sz="3200" dirty="0">
                <a:latin typeface="Impact" panose="020B0806030902050204" pitchFamily="34" charset="0"/>
                <a:cs typeface="PT Bold Heading" panose="02010400000000000000" pitchFamily="2" charset="-78"/>
              </a:rPr>
              <a:t>.</a:t>
            </a:r>
            <a:endParaRPr lang="en-US" sz="3200" dirty="0">
              <a:latin typeface="Impact" panose="020B0806030902050204" pitchFamily="34" charset="0"/>
              <a:cs typeface="PT Bold Heading" panose="02010400000000000000" pitchFamily="2" charset="-78"/>
            </a:endParaRPr>
          </a:p>
          <a:p>
            <a:pPr algn="r"/>
            <a:r>
              <a:rPr lang="ar-EG" sz="3200" dirty="0">
                <a:latin typeface="Impact" panose="020B0806030902050204" pitchFamily="34" charset="0"/>
                <a:cs typeface="PT Bold Heading" panose="02010400000000000000" pitchFamily="2" charset="-78"/>
              </a:rPr>
              <a:t> </a:t>
            </a:r>
          </a:p>
        </p:txBody>
      </p:sp>
    </p:spTree>
    <p:extLst>
      <p:ext uri="{BB962C8B-B14F-4D97-AF65-F5344CB8AC3E}">
        <p14:creationId xmlns:p14="http://schemas.microsoft.com/office/powerpoint/2010/main" val="2263047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endParaRPr lang="ar-EG" sz="3200" dirty="0">
              <a:solidFill>
                <a:srgbClr val="FF0000"/>
              </a:solidFill>
              <a:latin typeface="Impact" panose="020B0806030902050204" pitchFamily="34" charset="0"/>
              <a:cs typeface="PT Bold Heading" panose="02010400000000000000" pitchFamily="2" charset="-78"/>
            </a:endParaRPr>
          </a:p>
          <a:p>
            <a:r>
              <a:rPr lang="ar-SA" sz="3200" dirty="0">
                <a:latin typeface="Impact" panose="020B0806030902050204" pitchFamily="34" charset="0"/>
                <a:cs typeface="PT Bold Heading" panose="02010400000000000000" pitchFamily="2" charset="-78"/>
              </a:rPr>
              <a:t> </a:t>
            </a:r>
            <a:r>
              <a:rPr lang="ar-SA" sz="3200" dirty="0">
                <a:solidFill>
                  <a:srgbClr val="FF0000"/>
                </a:solidFill>
                <a:cs typeface="PT Bold Heading" panose="02010400000000000000" pitchFamily="2" charset="-78"/>
              </a:rPr>
              <a:t>وتعتمد الواقعية</a:t>
            </a:r>
            <a:r>
              <a:rPr lang="ar-SA" sz="3200" dirty="0">
                <a:cs typeface="PT Bold Heading" panose="02010400000000000000" pitchFamily="2" charset="-78"/>
              </a:rPr>
              <a:t>، على مبدأ الإيمان "بالحقائق الخالدة الثابتة، </a:t>
            </a:r>
            <a:r>
              <a:rPr lang="ar-SA" sz="3200" dirty="0" err="1">
                <a:cs typeface="PT Bold Heading" panose="02010400000000000000" pitchFamily="2" charset="-78"/>
              </a:rPr>
              <a:t>التى</a:t>
            </a:r>
            <a:r>
              <a:rPr lang="ar-SA" sz="3200" dirty="0">
                <a:cs typeface="PT Bold Heading" panose="02010400000000000000" pitchFamily="2" charset="-78"/>
              </a:rPr>
              <a:t> لا تقبل التغيير أو التبديل، مهما اختلفت الظروف"، حيث إن هذه الحقائق موجودة </a:t>
            </a:r>
            <a:r>
              <a:rPr lang="ar-SA" sz="3200" dirty="0" err="1">
                <a:cs typeface="PT Bold Heading" panose="02010400000000000000" pitchFamily="2" charset="-78"/>
              </a:rPr>
              <a:t>فى</a:t>
            </a:r>
            <a:r>
              <a:rPr lang="ar-SA" sz="3200" dirty="0">
                <a:cs typeface="PT Bold Heading" panose="02010400000000000000" pitchFamily="2" charset="-78"/>
              </a:rPr>
              <a:t> العالم، ولا تختلف باختلاف الزمان أو المكان، ويمكن أن يتوصل إليها الأفراد، بإتباع الطرق العلمية، وعلى أساس "أن العالم فعلاً يظهر لنا، وأن الأشياء </a:t>
            </a:r>
            <a:r>
              <a:rPr lang="ar-SA" sz="3200" dirty="0" err="1">
                <a:cs typeface="PT Bold Heading" panose="02010400000000000000" pitchFamily="2" charset="-78"/>
              </a:rPr>
              <a:t>هى</a:t>
            </a:r>
            <a:r>
              <a:rPr lang="ar-SA" sz="3200" dirty="0">
                <a:cs typeface="PT Bold Heading" panose="02010400000000000000" pitchFamily="2" charset="-78"/>
              </a:rPr>
              <a:t> فعلاً كما نراها". ومن خلال التجربة، يمكن أن "نتعرف على بعض هذه القوانين </a:t>
            </a:r>
            <a:r>
              <a:rPr lang="ar-SA" sz="3200" dirty="0" err="1">
                <a:cs typeface="PT Bold Heading" panose="02010400000000000000" pitchFamily="2" charset="-78"/>
              </a:rPr>
              <a:t>التى</a:t>
            </a:r>
            <a:r>
              <a:rPr lang="ar-SA" sz="3200" dirty="0">
                <a:cs typeface="PT Bold Heading" panose="02010400000000000000" pitchFamily="2" charset="-78"/>
              </a:rPr>
              <a:t> تحكم سير العالم، وهذه القوانين ثابتة ونهائية"، وهى ذات الحقائق </a:t>
            </a:r>
            <a:r>
              <a:rPr lang="ar-SA" sz="3200" dirty="0" err="1">
                <a:cs typeface="PT Bold Heading" panose="02010400000000000000" pitchFamily="2" charset="-78"/>
              </a:rPr>
              <a:t>التى</a:t>
            </a:r>
            <a:r>
              <a:rPr lang="ar-SA" sz="3200" dirty="0">
                <a:cs typeface="PT Bold Heading" panose="02010400000000000000" pitchFamily="2" charset="-78"/>
              </a:rPr>
              <a:t> </a:t>
            </a:r>
            <a:r>
              <a:rPr lang="ar-SA" sz="3200" dirty="0" err="1">
                <a:cs typeface="PT Bold Heading" panose="02010400000000000000" pitchFamily="2" charset="-78"/>
              </a:rPr>
              <a:t>ينبغى</a:t>
            </a:r>
            <a:r>
              <a:rPr lang="ar-SA" sz="3200" dirty="0">
                <a:cs typeface="PT Bold Heading" panose="02010400000000000000" pitchFamily="2" charset="-78"/>
              </a:rPr>
              <a:t> </a:t>
            </a:r>
            <a:r>
              <a:rPr lang="ar-SA" sz="3200" dirty="0" err="1">
                <a:cs typeface="PT Bold Heading" panose="02010400000000000000" pitchFamily="2" charset="-78"/>
              </a:rPr>
              <a:t>للواقعى</a:t>
            </a:r>
            <a:r>
              <a:rPr lang="ar-SA" sz="3200" dirty="0">
                <a:cs typeface="PT Bold Heading" panose="02010400000000000000" pitchFamily="2" charset="-78"/>
              </a:rPr>
              <a:t> الوصول إليها، ومن خلال هذه الحقيقة تنظر الواقعية إلى بقية الجوانب. </a:t>
            </a:r>
            <a:endParaRPr lang="en-US" sz="3200" dirty="0">
              <a:cs typeface="PT Bold Heading" panose="02010400000000000000" pitchFamily="2" charset="-78"/>
            </a:endParaRPr>
          </a:p>
          <a:p>
            <a:pPr algn="r"/>
            <a:r>
              <a:rPr lang="ar-EG" sz="3200" dirty="0" smtClean="0">
                <a:latin typeface="Impact" panose="020B0806030902050204" pitchFamily="34" charset="0"/>
                <a:cs typeface="PT Bold Heading" panose="02010400000000000000" pitchFamily="2" charset="-78"/>
              </a:rPr>
              <a:t> </a:t>
            </a: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4157873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a:t>
            </a:r>
            <a:r>
              <a:rPr lang="ar-EG" sz="3600" dirty="0" err="1" smtClean="0">
                <a:solidFill>
                  <a:srgbClr val="FF0000"/>
                </a:solidFill>
                <a:latin typeface="Impact" panose="020B0806030902050204" pitchFamily="34" charset="0"/>
                <a:cs typeface="PT Bold Heading" panose="02010400000000000000" pitchFamily="2" charset="-78"/>
              </a:rPr>
              <a:t>مباديء</a:t>
            </a:r>
            <a:r>
              <a:rPr lang="ar-EG" sz="3600" dirty="0" smtClean="0">
                <a:solidFill>
                  <a:srgbClr val="FF0000"/>
                </a:solidFill>
                <a:latin typeface="Impact" panose="020B0806030902050204" pitchFamily="34" charset="0"/>
                <a:cs typeface="PT Bold Heading" panose="02010400000000000000" pitchFamily="2" charset="-78"/>
              </a:rPr>
              <a:t> </a:t>
            </a:r>
            <a:r>
              <a:rPr lang="ar-EG" sz="3600" dirty="0">
                <a:solidFill>
                  <a:srgbClr val="FF0000"/>
                </a:solidFill>
                <a:latin typeface="Impact" panose="020B0806030902050204" pitchFamily="34" charset="0"/>
                <a:cs typeface="PT Bold Heading" panose="02010400000000000000" pitchFamily="2" charset="-78"/>
              </a:rPr>
              <a:t>الفلسفة 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fontScale="85000" lnSpcReduction="20000"/>
          </a:bodyPr>
          <a:lstStyle/>
          <a:p>
            <a:pPr algn="r"/>
            <a:r>
              <a:rPr lang="ar-EG" sz="3200" dirty="0">
                <a:latin typeface="Impact" panose="020B0806030902050204" pitchFamily="34" charset="0"/>
                <a:cs typeface="PT Bold Heading" panose="02010400000000000000" pitchFamily="2" charset="-78"/>
              </a:rPr>
              <a:t>1- </a:t>
            </a:r>
            <a:r>
              <a:rPr lang="ar-SA" sz="3200" dirty="0">
                <a:latin typeface="Impact" panose="020B0806030902050204" pitchFamily="34" charset="0"/>
                <a:cs typeface="PT Bold Heading" panose="02010400000000000000" pitchFamily="2" charset="-78"/>
              </a:rPr>
              <a:t>تختلف اتجاهات الواقعية </a:t>
            </a:r>
            <a:r>
              <a:rPr lang="ar-SA" sz="3200" dirty="0" err="1">
                <a:latin typeface="Impact" panose="020B0806030902050204" pitchFamily="34" charset="0"/>
                <a:cs typeface="PT Bold Heading" panose="02010400000000000000" pitchFamily="2" charset="-78"/>
              </a:rPr>
              <a:t>فى</a:t>
            </a:r>
            <a:r>
              <a:rPr lang="ar-SA" sz="3200" dirty="0">
                <a:latin typeface="Impact" panose="020B0806030902050204" pitchFamily="34" charset="0"/>
                <a:cs typeface="PT Bold Heading" panose="02010400000000000000" pitchFamily="2" charset="-78"/>
              </a:rPr>
              <a:t> النظر إلى الإنسان، إلا أنها تكاد تتفق </a:t>
            </a:r>
            <a:r>
              <a:rPr lang="ar-SA" sz="3200" dirty="0" err="1">
                <a:latin typeface="Impact" panose="020B0806030902050204" pitchFamily="34" charset="0"/>
                <a:cs typeface="PT Bold Heading" panose="02010400000000000000" pitchFamily="2" charset="-78"/>
              </a:rPr>
              <a:t>فى</a:t>
            </a:r>
            <a:r>
              <a:rPr lang="ar-SA" sz="3200" dirty="0">
                <a:latin typeface="Impact" panose="020B0806030902050204" pitchFamily="34" charset="0"/>
                <a:cs typeface="PT Bold Heading" panose="02010400000000000000" pitchFamily="2" charset="-78"/>
              </a:rPr>
              <a:t> أنها صبغت العقل، بنفس الثبات والنهائية، التي وصفت بها العالم الواقعي، </a:t>
            </a:r>
            <a:r>
              <a:rPr lang="ar-SA" sz="3200" dirty="0">
                <a:solidFill>
                  <a:srgbClr val="FF0000"/>
                </a:solidFill>
                <a:latin typeface="Impact" panose="020B0806030902050204" pitchFamily="34" charset="0"/>
                <a:cs typeface="PT Bold Heading" panose="02010400000000000000" pitchFamily="2" charset="-78"/>
              </a:rPr>
              <a:t>والإنسان يمكنه أن يصل إلى الحقائق النهائية، المطلقة، ويمكنه أن يعلم الآخرين هذه الحقائق</a:t>
            </a:r>
            <a:r>
              <a:rPr lang="ar-SA" sz="3200" dirty="0">
                <a:latin typeface="Impact" panose="020B0806030902050204" pitchFamily="34" charset="0"/>
                <a:cs typeface="PT Bold Heading" panose="02010400000000000000" pitchFamily="2" charset="-78"/>
              </a:rPr>
              <a:t>، وترتكز الفلسفة الواقعية </a:t>
            </a:r>
            <a:r>
              <a:rPr lang="ar-SA" sz="3200" dirty="0" err="1">
                <a:latin typeface="Impact" panose="020B0806030902050204" pitchFamily="34" charset="0"/>
                <a:cs typeface="PT Bold Heading" panose="02010400000000000000" pitchFamily="2" charset="-78"/>
              </a:rPr>
              <a:t>فى</a:t>
            </a:r>
            <a:r>
              <a:rPr lang="ar-SA" sz="3200" dirty="0">
                <a:latin typeface="Impact" panose="020B0806030902050204" pitchFamily="34" charset="0"/>
                <a:cs typeface="PT Bold Heading" panose="02010400000000000000" pitchFamily="2" charset="-78"/>
              </a:rPr>
              <a:t> هذا، على أن جوهر الطبيعة الإنسانية، يتمثل </a:t>
            </a:r>
            <a:r>
              <a:rPr lang="ar-SA" sz="3200" dirty="0" err="1">
                <a:latin typeface="Impact" panose="020B0806030902050204" pitchFamily="34" charset="0"/>
                <a:cs typeface="PT Bold Heading" panose="02010400000000000000" pitchFamily="2" charset="-78"/>
              </a:rPr>
              <a:t>فى</a:t>
            </a:r>
            <a:r>
              <a:rPr lang="ar-SA" sz="3200" dirty="0">
                <a:latin typeface="Impact" panose="020B0806030902050204" pitchFamily="34" charset="0"/>
                <a:cs typeface="PT Bold Heading" panose="02010400000000000000" pitchFamily="2" charset="-78"/>
              </a:rPr>
              <a:t> خاصتي النطق والتفكير، ومن ثم فإن الإنسان يمكنه استخدام تفكيره، </a:t>
            </a:r>
            <a:r>
              <a:rPr lang="ar-SA" sz="3200" dirty="0" err="1">
                <a:latin typeface="Impact" panose="020B0806030902050204" pitchFamily="34" charset="0"/>
                <a:cs typeface="PT Bold Heading" panose="02010400000000000000" pitchFamily="2" charset="-78"/>
              </a:rPr>
              <a:t>فى</a:t>
            </a:r>
            <a:r>
              <a:rPr lang="ar-SA" sz="3200" dirty="0">
                <a:latin typeface="Impact" panose="020B0806030902050204" pitchFamily="34" charset="0"/>
                <a:cs typeface="PT Bold Heading" panose="02010400000000000000" pitchFamily="2" charset="-78"/>
              </a:rPr>
              <a:t> الوصول إلى الحقائق، وفى معرفة العالم الذي يعيش فيه، حيث يشتمل الكون على العناصر الجوهرية، التي لا تختلف باختلاف الأشخاص أو المكان أو الزمان، ويشتمل الكون على العناصر العرضية المتغيرة، التي تختلف باختلاف الناس، وعن طريق التفكير، يمكن أن يفهم ويعرف هذا العالم، </a:t>
            </a:r>
            <a:r>
              <a:rPr lang="ar-SA" sz="3200" dirty="0">
                <a:solidFill>
                  <a:srgbClr val="FF0000"/>
                </a:solidFill>
                <a:latin typeface="Impact" panose="020B0806030902050204" pitchFamily="34" charset="0"/>
                <a:cs typeface="PT Bold Heading" panose="02010400000000000000" pitchFamily="2" charset="-78"/>
              </a:rPr>
              <a:t>كما يكتسب الإنسان المعارف من خلال الحواس</a:t>
            </a:r>
            <a:r>
              <a:rPr lang="ar-SA" sz="3200" dirty="0">
                <a:latin typeface="Impact" panose="020B0806030902050204" pitchFamily="34" charset="0"/>
                <a:cs typeface="PT Bold Heading" panose="02010400000000000000" pitchFamily="2" charset="-78"/>
              </a:rPr>
              <a:t>، فإنه يستطيع أن يستفيد من هذه المعرفة باستخدام العقل لاكتشاف العلاقات بين الأشياء00</a:t>
            </a:r>
            <a:endParaRPr lang="ar-EG" sz="3200" dirty="0">
              <a:latin typeface="Impact" panose="020B0806030902050204" pitchFamily="34" charset="0"/>
              <a:cs typeface="PT Bold Heading" panose="02010400000000000000" pitchFamily="2" charset="-78"/>
            </a:endParaRPr>
          </a:p>
          <a:p>
            <a:pPr algn="r"/>
            <a:r>
              <a:rPr lang="ar-EG" sz="3200" dirty="0">
                <a:solidFill>
                  <a:srgbClr val="FF0000"/>
                </a:solidFill>
                <a:latin typeface="Impact" panose="020B0806030902050204" pitchFamily="34" charset="0"/>
                <a:cs typeface="PT Bold Heading" panose="02010400000000000000" pitchFamily="2" charset="-78"/>
              </a:rPr>
              <a:t>2- ينظر للمجتمع على أساس ثلاثة </a:t>
            </a:r>
            <a:r>
              <a:rPr lang="ar-EG" sz="3200" dirty="0" smtClean="0">
                <a:solidFill>
                  <a:srgbClr val="FF0000"/>
                </a:solidFill>
                <a:latin typeface="Impact" panose="020B0806030902050204" pitchFamily="34" charset="0"/>
                <a:cs typeface="PT Bold Heading" panose="02010400000000000000" pitchFamily="2" charset="-78"/>
              </a:rPr>
              <a:t>مبادئ:</a:t>
            </a:r>
            <a:endParaRPr lang="ar-EG" sz="3200" dirty="0">
              <a:solidFill>
                <a:srgbClr val="FF0000"/>
              </a:solidFill>
              <a:latin typeface="Impact" panose="020B0806030902050204" pitchFamily="34" charset="0"/>
              <a:cs typeface="PT Bold Heading" panose="02010400000000000000" pitchFamily="2" charset="-78"/>
            </a:endParaRPr>
          </a:p>
          <a:p>
            <a:pPr marL="342900" indent="-342900" algn="r">
              <a:buFontTx/>
              <a:buChar char="-"/>
            </a:pPr>
            <a:r>
              <a:rPr lang="ar-EG" sz="3200" dirty="0">
                <a:latin typeface="Impact" panose="020B0806030902050204" pitchFamily="34" charset="0"/>
                <a:cs typeface="PT Bold Heading" panose="02010400000000000000" pitchFamily="2" charset="-78"/>
              </a:rPr>
              <a:t>وجود عالم واقعي موجود ثابت لا دور للإنسان في بنائه.</a:t>
            </a:r>
          </a:p>
          <a:p>
            <a:pPr marL="342900" indent="-342900" algn="r">
              <a:buFontTx/>
              <a:buChar char="-"/>
            </a:pPr>
            <a:r>
              <a:rPr lang="ar-EG" sz="3200" dirty="0">
                <a:latin typeface="Impact" panose="020B0806030902050204" pitchFamily="34" charset="0"/>
                <a:cs typeface="PT Bold Heading" panose="02010400000000000000" pitchFamily="2" charset="-78"/>
              </a:rPr>
              <a:t>أن وجود هذا العالم يمكن للإنسان أن يعرفه بواسطة العقل.</a:t>
            </a:r>
          </a:p>
          <a:p>
            <a:pPr marL="342900" indent="-342900" algn="r">
              <a:buFontTx/>
              <a:buChar char="-"/>
            </a:pPr>
            <a:r>
              <a:rPr lang="ar-EG" sz="3200" dirty="0">
                <a:latin typeface="Impact" panose="020B0806030902050204" pitchFamily="34" charset="0"/>
                <a:cs typeface="PT Bold Heading" panose="02010400000000000000" pitchFamily="2" charset="-78"/>
              </a:rPr>
              <a:t>تلك المعرفة هي مرشد لسلوكه سواء في ذلك سلوكه الفردي وسلوكه الاجتماعي.</a:t>
            </a:r>
          </a:p>
          <a:p>
            <a:pPr algn="r"/>
            <a:r>
              <a:rPr lang="ar-EG" sz="3200" dirty="0">
                <a:solidFill>
                  <a:srgbClr val="FF0000"/>
                </a:solidFill>
                <a:latin typeface="Impact" panose="020B0806030902050204" pitchFamily="34" charset="0"/>
                <a:cs typeface="PT Bold Heading" panose="02010400000000000000" pitchFamily="2" charset="-78"/>
              </a:rPr>
              <a:t>3- إيمان </a:t>
            </a:r>
            <a:r>
              <a:rPr lang="ar-EG" sz="3200" dirty="0" err="1">
                <a:solidFill>
                  <a:srgbClr val="FF0000"/>
                </a:solidFill>
                <a:latin typeface="Impact" panose="020B0806030902050204" pitchFamily="34" charset="0"/>
                <a:cs typeface="PT Bold Heading" panose="02010400000000000000" pitchFamily="2" charset="-78"/>
              </a:rPr>
              <a:t>الواقعىة</a:t>
            </a:r>
            <a:r>
              <a:rPr lang="ar-EG" sz="3200" dirty="0">
                <a:solidFill>
                  <a:srgbClr val="FF0000"/>
                </a:solidFill>
                <a:latin typeface="Impact" panose="020B0806030902050204" pitchFamily="34" charset="0"/>
                <a:cs typeface="PT Bold Heading" panose="02010400000000000000" pitchFamily="2" charset="-78"/>
              </a:rPr>
              <a:t> بأزلية الحقائق وثباتها</a:t>
            </a:r>
            <a:r>
              <a:rPr lang="ar-EG" sz="3200" dirty="0">
                <a:latin typeface="Impact" panose="020B0806030902050204" pitchFamily="34" charset="0"/>
                <a:cs typeface="PT Bold Heading" panose="02010400000000000000" pitchFamily="2" charset="-78"/>
              </a:rPr>
              <a:t>، فليس على الإنسان إلا اكتشاف تلك القيم </a:t>
            </a:r>
            <a:r>
              <a:rPr lang="ar-EG" sz="3200" dirty="0" err="1">
                <a:latin typeface="Impact" panose="020B0806030902050204" pitchFamily="34" charset="0"/>
                <a:cs typeface="PT Bold Heading" panose="02010400000000000000" pitchFamily="2" charset="-78"/>
              </a:rPr>
              <a:t>الموجودة،فليس</a:t>
            </a:r>
            <a:r>
              <a:rPr lang="ar-EG" sz="3200" dirty="0">
                <a:latin typeface="Impact" panose="020B0806030902050204" pitchFamily="34" charset="0"/>
                <a:cs typeface="PT Bold Heading" panose="02010400000000000000" pitchFamily="2" charset="-78"/>
              </a:rPr>
              <a:t> الضمير إلا صدى للعادات والتقاليد الاجتماعية وليس الأوامر الإلهية.</a:t>
            </a:r>
            <a:endParaRPr lang="en-US" sz="3200" dirty="0">
              <a:latin typeface="Impact" panose="020B0806030902050204" pitchFamily="34" charset="0"/>
              <a:cs typeface="PT Bold Heading" panose="02010400000000000000" pitchFamily="2" charset="-78"/>
            </a:endParaRPr>
          </a:p>
          <a:p>
            <a:pPr algn="r"/>
            <a:r>
              <a:rPr lang="ar-EG" sz="3200" dirty="0" smtClean="0">
                <a:latin typeface="Impact" panose="020B0806030902050204" pitchFamily="34" charset="0"/>
                <a:cs typeface="PT Bold Heading" panose="02010400000000000000" pitchFamily="2" charset="-78"/>
              </a:rPr>
              <a:t> </a:t>
            </a: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1723553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ب- الانعكاسات التربوية للفلسفة </a:t>
            </a:r>
            <a:r>
              <a:rPr lang="ar-EG" sz="3600" dirty="0">
                <a:solidFill>
                  <a:srgbClr val="FF0000"/>
                </a:solidFill>
                <a:latin typeface="Impact" panose="020B0806030902050204" pitchFamily="34" charset="0"/>
                <a:cs typeface="PT Bold Heading" panose="02010400000000000000" pitchFamily="2" charset="-78"/>
              </a:rPr>
              <a:t>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lnSpcReduction="10000"/>
          </a:bodyPr>
          <a:lstStyle/>
          <a:p>
            <a:pPr algn="r"/>
            <a:r>
              <a:rPr lang="ar-SA" sz="2800" dirty="0">
                <a:solidFill>
                  <a:srgbClr val="FF0000"/>
                </a:solidFill>
                <a:latin typeface="Impact" panose="020B0806030902050204" pitchFamily="34" charset="0"/>
                <a:cs typeface="PT Bold Heading" panose="02010400000000000000" pitchFamily="2" charset="-78"/>
              </a:rPr>
              <a:t>1-هدف التربية الواقعية، هو التكيف حسب البيئة</a:t>
            </a:r>
            <a:r>
              <a:rPr lang="ar-SA" sz="2800" dirty="0">
                <a:latin typeface="Impact" panose="020B0806030902050204" pitchFamily="34" charset="0"/>
                <a:cs typeface="PT Bold Heading" panose="02010400000000000000" pitchFamily="2" charset="-78"/>
              </a:rPr>
              <a:t>، ليتقبل الإنسان "حظه المكتوب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هذه الحياة، </a:t>
            </a:r>
            <a:r>
              <a:rPr lang="ar-SA" sz="2800" dirty="0">
                <a:solidFill>
                  <a:srgbClr val="FF0000"/>
                </a:solidFill>
                <a:latin typeface="Impact" panose="020B0806030902050204" pitchFamily="34" charset="0"/>
                <a:cs typeface="PT Bold Heading" panose="02010400000000000000" pitchFamily="2" charset="-78"/>
              </a:rPr>
              <a:t>فما التربية إلا مساعدة الإنسان، ليتكيف مع بيئته</a:t>
            </a:r>
            <a:r>
              <a:rPr lang="ar-SA" sz="2800" dirty="0">
                <a:latin typeface="Impact" panose="020B0806030902050204" pitchFamily="34" charset="0"/>
                <a:cs typeface="PT Bold Heading" panose="02010400000000000000" pitchFamily="2" charset="-78"/>
              </a:rPr>
              <a:t>"، ولكي يتم هذا، لابد من التكيف مع الواقع الذي يعيش فيه، ودور التربية، هو تسهيل هذا التكيف</a:t>
            </a:r>
            <a:r>
              <a:rPr lang="ar-EG" sz="2800" dirty="0">
                <a:latin typeface="Impact" panose="020B0806030902050204" pitchFamily="34" charset="0"/>
                <a:cs typeface="PT Bold Heading" panose="02010400000000000000" pitchFamily="2" charset="-78"/>
              </a:rPr>
              <a:t>.</a:t>
            </a:r>
          </a:p>
          <a:p>
            <a:pPr algn="r"/>
            <a:r>
              <a:rPr lang="ar-EG" sz="2800" dirty="0">
                <a:latin typeface="Impact" panose="020B0806030902050204" pitchFamily="34" charset="0"/>
                <a:cs typeface="PT Bold Heading" panose="02010400000000000000" pitchFamily="2" charset="-78"/>
              </a:rPr>
              <a:t>2-</a:t>
            </a:r>
            <a:r>
              <a:rPr lang="ar-SA" sz="2800" dirty="0">
                <a:latin typeface="Impact" panose="020B0806030902050204" pitchFamily="34" charset="0"/>
                <a:cs typeface="PT Bold Heading" panose="02010400000000000000" pitchFamily="2" charset="-78"/>
              </a:rPr>
              <a:t> </a:t>
            </a:r>
            <a:r>
              <a:rPr lang="ar-SA" sz="2800" dirty="0">
                <a:solidFill>
                  <a:srgbClr val="FF0000"/>
                </a:solidFill>
                <a:latin typeface="Impact" panose="020B0806030902050204" pitchFamily="34" charset="0"/>
                <a:cs typeface="PT Bold Heading" panose="02010400000000000000" pitchFamily="2" charset="-78"/>
              </a:rPr>
              <a:t>وطرق التدريس </a:t>
            </a:r>
            <a:r>
              <a:rPr lang="ar-SA" sz="2800" dirty="0" err="1">
                <a:solidFill>
                  <a:srgbClr val="FF0000"/>
                </a:solidFill>
                <a:latin typeface="Impact" panose="020B0806030902050204" pitchFamily="34" charset="0"/>
                <a:cs typeface="PT Bold Heading" panose="02010400000000000000" pitchFamily="2" charset="-78"/>
              </a:rPr>
              <a:t>فى</a:t>
            </a:r>
            <a:r>
              <a:rPr lang="ar-SA" sz="2800" dirty="0">
                <a:solidFill>
                  <a:srgbClr val="FF0000"/>
                </a:solidFill>
                <a:latin typeface="Impact" panose="020B0806030902050204" pitchFamily="34" charset="0"/>
                <a:cs typeface="PT Bold Heading" panose="02010400000000000000" pitchFamily="2" charset="-78"/>
              </a:rPr>
              <a:t> التربية الواقعية، تخضع لمبدأ المثير والاستجابة</a:t>
            </a:r>
            <a:r>
              <a:rPr lang="ar-SA" sz="2800" dirty="0">
                <a:latin typeface="Impact" panose="020B0806030902050204" pitchFamily="34" charset="0"/>
                <a:cs typeface="PT Bold Heading" panose="02010400000000000000" pitchFamily="2" charset="-78"/>
              </a:rPr>
              <a:t>، حيث يحدد الواقعي أهدافه التربوية بالمثيرات، ويعتبر الواقع أهم مادة للدراسة، وتعتمد الطريقة على التكرار والتدعيم، وذلك لأن المنهج يتكون من تلك الحقائق، التي اكتشف العلماء أنها حقائق، من هذا العالم الذي يعيش فيه الإنسان، وليس لها علاقة بعالم آخر، وأن مكونات المنهج متى وضعت واكتشفت، فإنها ثابتة، وتغيرها بطئ0</a:t>
            </a:r>
            <a:r>
              <a:rPr lang="ar-EG" sz="2800" dirty="0">
                <a:latin typeface="Impact" panose="020B0806030902050204" pitchFamily="34" charset="0"/>
                <a:cs typeface="PT Bold Heading" panose="02010400000000000000" pitchFamily="2" charset="-78"/>
              </a:rPr>
              <a:t> </a:t>
            </a:r>
          </a:p>
          <a:p>
            <a:pPr algn="r"/>
            <a:r>
              <a:rPr lang="ar-EG" sz="2800" dirty="0">
                <a:latin typeface="Impact" panose="020B0806030902050204" pitchFamily="34" charset="0"/>
                <a:cs typeface="PT Bold Heading" panose="02010400000000000000" pitchFamily="2" charset="-78"/>
              </a:rPr>
              <a:t>3- </a:t>
            </a:r>
            <a:r>
              <a:rPr lang="ar-SA" sz="2800" dirty="0">
                <a:solidFill>
                  <a:srgbClr val="FF0000"/>
                </a:solidFill>
                <a:latin typeface="Impact" panose="020B0806030902050204" pitchFamily="34" charset="0"/>
                <a:cs typeface="PT Bold Heading" panose="02010400000000000000" pitchFamily="2" charset="-78"/>
              </a:rPr>
              <a:t>تهتم التربية الواقعية بالتربية العقلية، على أساس أنها غاية </a:t>
            </a:r>
            <a:r>
              <a:rPr lang="ar-SA" sz="2800" dirty="0" err="1">
                <a:solidFill>
                  <a:srgbClr val="FF0000"/>
                </a:solidFill>
                <a:latin typeface="Impact" panose="020B0806030902050204" pitchFamily="34" charset="0"/>
                <a:cs typeface="PT Bold Heading" panose="02010400000000000000" pitchFamily="2" charset="-78"/>
              </a:rPr>
              <a:t>فى</a:t>
            </a:r>
            <a:r>
              <a:rPr lang="ar-SA" sz="2800" dirty="0">
                <a:solidFill>
                  <a:srgbClr val="FF0000"/>
                </a:solidFill>
                <a:latin typeface="Impact" panose="020B0806030902050204" pitchFamily="34" charset="0"/>
                <a:cs typeface="PT Bold Heading" panose="02010400000000000000" pitchFamily="2" charset="-78"/>
              </a:rPr>
              <a:t> حد ذاتها، ووسيلة لإدراك كل شيء وتعليله</a:t>
            </a:r>
            <a:r>
              <a:rPr lang="ar-SA" sz="2800" dirty="0">
                <a:latin typeface="Impact" panose="020B0806030902050204" pitchFamily="34" charset="0"/>
                <a:cs typeface="PT Bold Heading" panose="02010400000000000000" pitchFamily="2" charset="-78"/>
              </a:rPr>
              <a:t>، عن طريق التدريب الصحيح على التفكير، ولذلك كان الاهتمام بالدراسات الأساسية، ذات الصلة بالنواحي العقلية والمنطقية الإنسانية، وتتسم المادة الدراسية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جوهرها، بأنها وصفية ومنطقية التنظيم، وذلك لكي تكون مطابقة للتنظيم الجوهري للمادة الكونية، وعلى المدرسين أن يبدعوا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تدريسهم بالواقع المحسوس، وينتقلوا منه إلى المادة المجردة0</a:t>
            </a:r>
            <a:endParaRPr lang="ar-EG" sz="2800" dirty="0">
              <a:latin typeface="Impact" panose="020B0806030902050204" pitchFamily="34" charset="0"/>
              <a:cs typeface="PT Bold Heading" panose="02010400000000000000" pitchFamily="2" charset="-78"/>
            </a:endParaRPr>
          </a:p>
          <a:p>
            <a:pPr algn="r"/>
            <a:endParaRPr lang="en-US" dirty="0" smtClean="0"/>
          </a:p>
          <a:p>
            <a:pPr algn="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2324911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ب- الانعكاسات التربوية للفلسفة </a:t>
            </a:r>
            <a:r>
              <a:rPr lang="ar-EG" sz="3600" dirty="0">
                <a:solidFill>
                  <a:srgbClr val="FF0000"/>
                </a:solidFill>
                <a:latin typeface="Impact" panose="020B0806030902050204" pitchFamily="34" charset="0"/>
                <a:cs typeface="PT Bold Heading" panose="02010400000000000000" pitchFamily="2" charset="-78"/>
              </a:rPr>
              <a:t>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r>
              <a:rPr lang="ar-EG" sz="3200" b="1" dirty="0" smtClean="0">
                <a:latin typeface="Impact" panose="020B0806030902050204" pitchFamily="34" charset="0"/>
                <a:cs typeface="PT Bold Heading" panose="02010400000000000000" pitchFamily="2" charset="-78"/>
              </a:rPr>
              <a:t>4</a:t>
            </a:r>
            <a:r>
              <a:rPr lang="ar-EG" sz="2800" dirty="0">
                <a:latin typeface="Impact" panose="020B0806030902050204" pitchFamily="34" charset="0"/>
                <a:cs typeface="PT Bold Heading" panose="02010400000000000000" pitchFamily="2" charset="-78"/>
              </a:rPr>
              <a:t>-</a:t>
            </a:r>
            <a:r>
              <a:rPr lang="ar-SA" sz="2800" dirty="0">
                <a:latin typeface="Impact" panose="020B0806030902050204" pitchFamily="34" charset="0"/>
                <a:cs typeface="PT Bold Heading" panose="02010400000000000000" pitchFamily="2" charset="-78"/>
              </a:rPr>
              <a:t> </a:t>
            </a:r>
            <a:r>
              <a:rPr lang="ar-SA" sz="2800" dirty="0">
                <a:solidFill>
                  <a:srgbClr val="FF0000"/>
                </a:solidFill>
                <a:latin typeface="Impact" panose="020B0806030902050204" pitchFamily="34" charset="0"/>
                <a:cs typeface="PT Bold Heading" panose="02010400000000000000" pitchFamily="2" charset="-78"/>
              </a:rPr>
              <a:t>والتربية غير النظامية مكانها محدود </a:t>
            </a:r>
            <a:r>
              <a:rPr lang="ar-SA" sz="2800" dirty="0" err="1">
                <a:solidFill>
                  <a:srgbClr val="FF0000"/>
                </a:solidFill>
                <a:latin typeface="Impact" panose="020B0806030902050204" pitchFamily="34" charset="0"/>
                <a:cs typeface="PT Bold Heading" panose="02010400000000000000" pitchFamily="2" charset="-78"/>
              </a:rPr>
              <a:t>فى</a:t>
            </a:r>
            <a:r>
              <a:rPr lang="ar-SA" sz="2800" dirty="0">
                <a:solidFill>
                  <a:srgbClr val="FF0000"/>
                </a:solidFill>
                <a:latin typeface="Impact" panose="020B0806030902050204" pitchFamily="34" charset="0"/>
                <a:cs typeface="PT Bold Heading" panose="02010400000000000000" pitchFamily="2" charset="-78"/>
              </a:rPr>
              <a:t> هذه الفلسفة، وهى خاضعة لما تخضع له التربية النظامية</a:t>
            </a:r>
            <a:r>
              <a:rPr lang="ar-SA" sz="2800" dirty="0">
                <a:latin typeface="Impact" panose="020B0806030902050204" pitchFamily="34" charset="0"/>
                <a:cs typeface="PT Bold Heading" panose="02010400000000000000" pitchFamily="2" charset="-78"/>
              </a:rPr>
              <a:t>، من تخطيط لها، من الجهات العليا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المدرسة، وبالتالي، فإنها وإن اهتمت بالفروق الفردية، إلا أن اهتمامها الأساسي، ينصب حول المعرفة، فكل اهتمام التربية الواقعية، هو "ملء عقول الطلاب، بالقوانين والحقائق، المكتشفة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هذا العالم"0</a:t>
            </a:r>
            <a:endParaRPr lang="ar-EG" sz="2800" dirty="0">
              <a:latin typeface="Impact" panose="020B0806030902050204" pitchFamily="34" charset="0"/>
              <a:cs typeface="PT Bold Heading" panose="02010400000000000000" pitchFamily="2" charset="-78"/>
            </a:endParaRPr>
          </a:p>
          <a:p>
            <a:pPr algn="r"/>
            <a:r>
              <a:rPr lang="ar-EG" sz="2800" dirty="0">
                <a:latin typeface="Impact" panose="020B0806030902050204" pitchFamily="34" charset="0"/>
                <a:cs typeface="PT Bold Heading" panose="02010400000000000000" pitchFamily="2" charset="-78"/>
              </a:rPr>
              <a:t>5- </a:t>
            </a:r>
            <a:r>
              <a:rPr lang="ar-SA" sz="2800" dirty="0">
                <a:solidFill>
                  <a:srgbClr val="FF0000"/>
                </a:solidFill>
                <a:latin typeface="Impact" panose="020B0806030902050204" pitchFamily="34" charset="0"/>
                <a:cs typeface="PT Bold Heading" panose="02010400000000000000" pitchFamily="2" charset="-78"/>
              </a:rPr>
              <a:t>والمدرس الواقعي لابد وأن يكون ضليعاً </a:t>
            </a:r>
            <a:r>
              <a:rPr lang="ar-SA" sz="2800" dirty="0" err="1">
                <a:solidFill>
                  <a:srgbClr val="FF0000"/>
                </a:solidFill>
                <a:latin typeface="Impact" panose="020B0806030902050204" pitchFamily="34" charset="0"/>
                <a:cs typeface="PT Bold Heading" panose="02010400000000000000" pitchFamily="2" charset="-78"/>
              </a:rPr>
              <a:t>فى</a:t>
            </a:r>
            <a:r>
              <a:rPr lang="ar-SA" sz="2800" dirty="0">
                <a:solidFill>
                  <a:srgbClr val="FF0000"/>
                </a:solidFill>
                <a:latin typeface="Impact" panose="020B0806030902050204" pitchFamily="34" charset="0"/>
                <a:cs typeface="PT Bold Heading" panose="02010400000000000000" pitchFamily="2" charset="-78"/>
              </a:rPr>
              <a:t> مادته التي يقوم بتدريسها</a:t>
            </a:r>
            <a:r>
              <a:rPr lang="ar-SA" sz="2800" dirty="0">
                <a:latin typeface="Impact" panose="020B0806030902050204" pitchFamily="34" charset="0"/>
                <a:cs typeface="PT Bold Heading" panose="02010400000000000000" pitchFamily="2" charset="-78"/>
              </a:rPr>
              <a:t>، حيث إن وظيفته تتركز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أن ينقل إلى المتعلمين "بإصرار وجبر، ما يراه صحيحاً، وتعترف الأغلبية بأنه حقائق حياتية"0</a:t>
            </a:r>
            <a:endParaRPr lang="ar-EG" sz="2800" dirty="0">
              <a:latin typeface="Impact" panose="020B0806030902050204" pitchFamily="34" charset="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2238328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ب- الانعكاسات التربوية للفلسفة </a:t>
            </a:r>
            <a:r>
              <a:rPr lang="ar-EG" sz="3600" dirty="0">
                <a:solidFill>
                  <a:srgbClr val="FF0000"/>
                </a:solidFill>
                <a:latin typeface="Impact" panose="020B0806030902050204" pitchFamily="34" charset="0"/>
                <a:cs typeface="PT Bold Heading" panose="02010400000000000000" pitchFamily="2" charset="-78"/>
              </a:rPr>
              <a:t>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048432"/>
            <a:ext cx="12122330" cy="5621382"/>
          </a:xfrm>
        </p:spPr>
        <p:txBody>
          <a:bodyPr>
            <a:normAutofit/>
          </a:bodyPr>
          <a:lstStyle/>
          <a:p>
            <a:pPr algn="r"/>
            <a:r>
              <a:rPr lang="ar-EG" sz="2800" dirty="0">
                <a:solidFill>
                  <a:srgbClr val="FF0000"/>
                </a:solidFill>
                <a:latin typeface="Impact" panose="020B0806030902050204" pitchFamily="34" charset="0"/>
                <a:cs typeface="PT Bold Heading" panose="02010400000000000000" pitchFamily="2" charset="-78"/>
              </a:rPr>
              <a:t>6- </a:t>
            </a:r>
            <a:r>
              <a:rPr lang="ar-SA" sz="2800" dirty="0">
                <a:solidFill>
                  <a:srgbClr val="FF0000"/>
                </a:solidFill>
                <a:latin typeface="Impact" panose="020B0806030902050204" pitchFamily="34" charset="0"/>
                <a:cs typeface="PT Bold Heading" panose="02010400000000000000" pitchFamily="2" charset="-78"/>
              </a:rPr>
              <a:t>وإيمان المدرسة الواقعية بالتغيير محدود</a:t>
            </a:r>
            <a:r>
              <a:rPr lang="ar-SA" sz="2800" dirty="0">
                <a:latin typeface="Impact" panose="020B0806030902050204" pitchFamily="34" charset="0"/>
                <a:cs typeface="PT Bold Heading" panose="02010400000000000000" pitchFamily="2" charset="-78"/>
              </a:rPr>
              <a:t>، وهو يسير </a:t>
            </a:r>
            <a:r>
              <a:rPr lang="ar-SA" sz="2800" dirty="0" err="1">
                <a:latin typeface="Impact" panose="020B0806030902050204" pitchFamily="34" charset="0"/>
                <a:cs typeface="PT Bold Heading" panose="02010400000000000000" pitchFamily="2" charset="-78"/>
              </a:rPr>
              <a:t>فى</a:t>
            </a:r>
            <a:r>
              <a:rPr lang="ar-SA" sz="2800" dirty="0">
                <a:latin typeface="Impact" panose="020B0806030902050204" pitchFamily="34" charset="0"/>
                <a:cs typeface="PT Bold Heading" panose="02010400000000000000" pitchFamily="2" charset="-78"/>
              </a:rPr>
              <a:t> اتجاه واحد، فالتغيير يتم على أساس اكتشاف حقائق وقوانين جديدة، مكملة للحقائق والقوانين السابقة، وغير مخالفة لها0</a:t>
            </a:r>
            <a:endParaRPr lang="ar-EG" sz="2800" dirty="0">
              <a:latin typeface="Impact" panose="020B0806030902050204" pitchFamily="34" charset="0"/>
              <a:cs typeface="PT Bold Heading" panose="02010400000000000000" pitchFamily="2" charset="-78"/>
            </a:endParaRPr>
          </a:p>
          <a:p>
            <a:pPr algn="r"/>
            <a:r>
              <a:rPr lang="ar-EG" sz="2800" dirty="0">
                <a:solidFill>
                  <a:srgbClr val="FF0000"/>
                </a:solidFill>
                <a:latin typeface="Impact" panose="020B0806030902050204" pitchFamily="34" charset="0"/>
                <a:cs typeface="PT Bold Heading" panose="02010400000000000000" pitchFamily="2" charset="-78"/>
              </a:rPr>
              <a:t>7- </a:t>
            </a:r>
            <a:r>
              <a:rPr lang="ar-SA" sz="2800" dirty="0">
                <a:solidFill>
                  <a:srgbClr val="FF0000"/>
                </a:solidFill>
                <a:latin typeface="Impact" panose="020B0806030902050204" pitchFamily="34" charset="0"/>
                <a:cs typeface="PT Bold Heading" panose="02010400000000000000" pitchFamily="2" charset="-78"/>
              </a:rPr>
              <a:t>يجب تعليم التلميذ العناصر المعرفية التي أثبتت قوتها عبر </a:t>
            </a:r>
            <a:r>
              <a:rPr lang="ar-SA" sz="2800" dirty="0" smtClean="0">
                <a:solidFill>
                  <a:srgbClr val="FF0000"/>
                </a:solidFill>
                <a:latin typeface="Impact" panose="020B0806030902050204" pitchFamily="34" charset="0"/>
                <a:cs typeface="PT Bold Heading" panose="02010400000000000000" pitchFamily="2" charset="-78"/>
              </a:rPr>
              <a:t>العصور</a:t>
            </a:r>
            <a:r>
              <a:rPr lang="ar-EG" sz="2800" dirty="0" smtClean="0">
                <a:solidFill>
                  <a:srgbClr val="FF0000"/>
                </a:solidFill>
                <a:latin typeface="Impact" panose="020B0806030902050204" pitchFamily="34" charset="0"/>
                <a:cs typeface="PT Bold Heading" panose="02010400000000000000" pitchFamily="2" charset="-78"/>
              </a:rPr>
              <a:t>،</a:t>
            </a:r>
            <a:r>
              <a:rPr lang="ar-SA" sz="2800" dirty="0" smtClean="0">
                <a:solidFill>
                  <a:srgbClr val="FF0000"/>
                </a:solidFill>
                <a:latin typeface="Impact" panose="020B0806030902050204" pitchFamily="34" charset="0"/>
                <a:cs typeface="PT Bold Heading" panose="02010400000000000000" pitchFamily="2" charset="-78"/>
              </a:rPr>
              <a:t> </a:t>
            </a:r>
            <a:r>
              <a:rPr lang="ar-SA" sz="2800" dirty="0">
                <a:latin typeface="Impact" panose="020B0806030902050204" pitchFamily="34" charset="0"/>
                <a:cs typeface="PT Bold Heading" panose="02010400000000000000" pitchFamily="2" charset="-78"/>
              </a:rPr>
              <a:t>وعليه ان يتعلم ما يقوله المختصون عن حقيقة العالم، ويجب أن نعلمه معرفة رصينة عن العالم الواقعى0 </a:t>
            </a:r>
            <a:endParaRPr lang="ar-EG" sz="2800" dirty="0">
              <a:latin typeface="Impact" panose="020B0806030902050204" pitchFamily="34" charset="0"/>
              <a:cs typeface="PT Bold Heading" panose="02010400000000000000" pitchFamily="2" charset="-78"/>
            </a:endParaRPr>
          </a:p>
          <a:p>
            <a:pPr algn="r"/>
            <a:r>
              <a:rPr lang="ar-EG" sz="2800" dirty="0">
                <a:latin typeface="Impact" panose="020B0806030902050204" pitchFamily="34" charset="0"/>
                <a:cs typeface="PT Bold Heading" panose="02010400000000000000" pitchFamily="2" charset="-78"/>
              </a:rPr>
              <a:t>8- </a:t>
            </a:r>
            <a:r>
              <a:rPr lang="ar-SA" sz="2800" dirty="0">
                <a:solidFill>
                  <a:srgbClr val="FF0000"/>
                </a:solidFill>
                <a:latin typeface="Impact" panose="020B0806030902050204" pitchFamily="34" charset="0"/>
                <a:cs typeface="PT Bold Heading" panose="02010400000000000000" pitchFamily="2" charset="-78"/>
              </a:rPr>
              <a:t>ويمثل التقويم جانبا هاما من التدريس </a:t>
            </a:r>
            <a:r>
              <a:rPr lang="ar-SA" sz="2800" dirty="0">
                <a:latin typeface="Impact" panose="020B0806030902050204" pitchFamily="34" charset="0"/>
                <a:cs typeface="PT Bold Heading" panose="02010400000000000000" pitchFamily="2" charset="-78"/>
              </a:rPr>
              <a:t>حيث يجب علي المعلم أن يستخدم طرقا موضوعية لتقويم التلميذ ويجب أن يستخدم الاختبارات بصورة متكررة حني يقف علي تقدم تلاميذه بصورة مستمرة</a:t>
            </a:r>
            <a:endParaRPr lang="en-US" sz="2800" dirty="0">
              <a:latin typeface="Impact" panose="020B0806030902050204" pitchFamily="34" charset="0"/>
              <a:cs typeface="PT Bold Heading" panose="02010400000000000000" pitchFamily="2" charset="-78"/>
            </a:endParaRPr>
          </a:p>
          <a:p>
            <a:pPr algn="r"/>
            <a:endParaRPr lang="en-US" dirty="0" smtClean="0"/>
          </a:p>
          <a:p>
            <a:pPr algn="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204447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ثالثا: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الواقعية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ج- انتقادات موجهة للفلسفة </a:t>
            </a:r>
            <a:r>
              <a:rPr lang="ar-EG" sz="3600" dirty="0">
                <a:solidFill>
                  <a:srgbClr val="FF0000"/>
                </a:solidFill>
                <a:latin typeface="Impact" panose="020B0806030902050204" pitchFamily="34" charset="0"/>
                <a:cs typeface="PT Bold Heading" panose="02010400000000000000" pitchFamily="2" charset="-78"/>
              </a:rPr>
              <a:t>الواقعية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fontScale="92500" lnSpcReduction="10000"/>
          </a:bodyPr>
          <a:lstStyle/>
          <a:p>
            <a:pPr algn="r"/>
            <a:endParaRPr lang="en-US" dirty="0" smtClean="0"/>
          </a:p>
          <a:p>
            <a:pPr algn="r"/>
            <a:r>
              <a:rPr lang="ar-EG" sz="3200" b="1" dirty="0" smtClean="0">
                <a:solidFill>
                  <a:srgbClr val="FF0000"/>
                </a:solidFill>
                <a:latin typeface="Impact" panose="020B0806030902050204" pitchFamily="34" charset="0"/>
                <a:cs typeface="PT Bold Heading" panose="02010400000000000000" pitchFamily="2" charset="-78"/>
              </a:rPr>
              <a:t>1- لم </a:t>
            </a:r>
            <a:r>
              <a:rPr lang="ar-EG" sz="3200" b="1" dirty="0">
                <a:solidFill>
                  <a:srgbClr val="FF0000"/>
                </a:solidFill>
                <a:latin typeface="Impact" panose="020B0806030902050204" pitchFamily="34" charset="0"/>
                <a:cs typeface="PT Bold Heading" panose="02010400000000000000" pitchFamily="2" charset="-78"/>
              </a:rPr>
              <a:t>تهتم التربية الواقعية بالتلميذ </a:t>
            </a:r>
            <a:r>
              <a:rPr lang="ar-EG" sz="3200" b="1" dirty="0">
                <a:latin typeface="Impact" panose="020B0806030902050204" pitchFamily="34" charset="0"/>
                <a:cs typeface="PT Bold Heading" panose="02010400000000000000" pitchFamily="2" charset="-78"/>
              </a:rPr>
              <a:t>وميوله ورغباته , اعتقاداً منها أن الرغبات والميول ما هي إلا أمور أو نزعات طارئة وعارضة وهي أشياء متغيرة. لكن الحقائق والأساسيات العملية التي يحتويها المنهج هي أمور جوهرية لأنها ثابتة غير متغيرة.</a:t>
            </a:r>
            <a:br>
              <a:rPr lang="ar-EG" sz="3200" b="1" dirty="0">
                <a:latin typeface="Impact" panose="020B0806030902050204" pitchFamily="34" charset="0"/>
                <a:cs typeface="PT Bold Heading" panose="02010400000000000000" pitchFamily="2" charset="-78"/>
              </a:rPr>
            </a:br>
            <a:r>
              <a:rPr lang="ar-EG" sz="3200" b="1" dirty="0">
                <a:latin typeface="Impact" panose="020B0806030902050204" pitchFamily="34" charset="0"/>
                <a:cs typeface="PT Bold Heading" panose="02010400000000000000" pitchFamily="2" charset="-78"/>
              </a:rPr>
              <a:t/>
            </a:r>
            <a:br>
              <a:rPr lang="ar-EG" sz="3200" b="1" dirty="0">
                <a:latin typeface="Impact" panose="020B0806030902050204" pitchFamily="34" charset="0"/>
                <a:cs typeface="PT Bold Heading" panose="02010400000000000000" pitchFamily="2" charset="-78"/>
              </a:rPr>
            </a:br>
            <a:r>
              <a:rPr lang="ar-EG" sz="3200" b="1" dirty="0" smtClean="0">
                <a:solidFill>
                  <a:srgbClr val="FF0000"/>
                </a:solidFill>
                <a:latin typeface="Impact" panose="020B0806030902050204" pitchFamily="34" charset="0"/>
                <a:cs typeface="PT Bold Heading" panose="02010400000000000000" pitchFamily="2" charset="-78"/>
              </a:rPr>
              <a:t>2- </a:t>
            </a:r>
            <a:r>
              <a:rPr lang="ar-EG" sz="3200" b="1" dirty="0">
                <a:solidFill>
                  <a:srgbClr val="FF0000"/>
                </a:solidFill>
                <a:latin typeface="Impact" panose="020B0806030902050204" pitchFamily="34" charset="0"/>
                <a:cs typeface="PT Bold Heading" panose="02010400000000000000" pitchFamily="2" charset="-78"/>
              </a:rPr>
              <a:t>اعتمدت الثنائية إذ قسمت العالم </a:t>
            </a:r>
            <a:r>
              <a:rPr lang="ar-EG" sz="3200" b="1" dirty="0" smtClean="0">
                <a:solidFill>
                  <a:srgbClr val="FF0000"/>
                </a:solidFill>
                <a:latin typeface="Impact" panose="020B0806030902050204" pitchFamily="34" charset="0"/>
                <a:cs typeface="PT Bold Heading" panose="02010400000000000000" pitchFamily="2" charset="-78"/>
              </a:rPr>
              <a:t>إلى </a:t>
            </a:r>
            <a:r>
              <a:rPr lang="ar-EG" sz="3200" b="1" dirty="0">
                <a:solidFill>
                  <a:srgbClr val="FF0000"/>
                </a:solidFill>
                <a:latin typeface="Impact" panose="020B0806030902050204" pitchFamily="34" charset="0"/>
                <a:cs typeface="PT Bold Heading" panose="02010400000000000000" pitchFamily="2" charset="-78"/>
              </a:rPr>
              <a:t>مادة وصورة</a:t>
            </a:r>
            <a:r>
              <a:rPr lang="ar-EG" sz="3200" b="1" dirty="0">
                <a:latin typeface="Impact" panose="020B0806030902050204" pitchFamily="34" charset="0"/>
                <a:cs typeface="PT Bold Heading" panose="02010400000000000000" pitchFamily="2" charset="-78"/>
              </a:rPr>
              <a:t>, وأهملت الجانب الروحي للإنسان, وهدفت الواقعية إلى التكيف مع البيئة المادية دون الروحية.</a:t>
            </a:r>
            <a:br>
              <a:rPr lang="ar-EG" sz="3200" b="1" dirty="0">
                <a:latin typeface="Impact" panose="020B0806030902050204" pitchFamily="34" charset="0"/>
                <a:cs typeface="PT Bold Heading" panose="02010400000000000000" pitchFamily="2" charset="-78"/>
              </a:rPr>
            </a:br>
            <a:r>
              <a:rPr lang="ar-EG" sz="3200" b="1" dirty="0">
                <a:latin typeface="Impact" panose="020B0806030902050204" pitchFamily="34" charset="0"/>
                <a:cs typeface="PT Bold Heading" panose="02010400000000000000" pitchFamily="2" charset="-78"/>
              </a:rPr>
              <a:t/>
            </a:r>
            <a:br>
              <a:rPr lang="ar-EG" sz="3200" b="1" dirty="0">
                <a:latin typeface="Impact" panose="020B0806030902050204" pitchFamily="34" charset="0"/>
                <a:cs typeface="PT Bold Heading" panose="02010400000000000000" pitchFamily="2" charset="-78"/>
              </a:rPr>
            </a:br>
            <a:r>
              <a:rPr lang="ar-EG" sz="3200" b="1" dirty="0" smtClean="0">
                <a:latin typeface="Impact" panose="020B0806030902050204" pitchFamily="34" charset="0"/>
                <a:cs typeface="PT Bold Heading" panose="02010400000000000000" pitchFamily="2" charset="-78"/>
              </a:rPr>
              <a:t>3- </a:t>
            </a:r>
            <a:r>
              <a:rPr lang="ar-EG" sz="3200" b="1" dirty="0">
                <a:latin typeface="Impact" panose="020B0806030902050204" pitchFamily="34" charset="0"/>
                <a:cs typeface="PT Bold Heading" panose="02010400000000000000" pitchFamily="2" charset="-78"/>
              </a:rPr>
              <a:t>أن هناك من الحقائق ما لا يمكن للعقل أن يصل إليها عن طريق أدواته المعروفة وبهذا يكون العقل قاصراً.</a:t>
            </a:r>
          </a:p>
          <a:p>
            <a:pPr algn="r"/>
            <a:r>
              <a:rPr lang="ar-EG" sz="3200" b="1" dirty="0">
                <a:solidFill>
                  <a:srgbClr val="FF0000"/>
                </a:solidFill>
                <a:latin typeface="Impact" panose="020B0806030902050204" pitchFamily="34" charset="0"/>
                <a:cs typeface="PT Bold Heading" panose="02010400000000000000" pitchFamily="2" charset="-78"/>
              </a:rPr>
              <a:t>4- أن المعلم هو أحد </a:t>
            </a:r>
            <a:r>
              <a:rPr lang="ar-EG" sz="3200" b="1" dirty="0" smtClean="0">
                <a:solidFill>
                  <a:srgbClr val="FF0000"/>
                </a:solidFill>
                <a:latin typeface="Impact" panose="020B0806030902050204" pitchFamily="34" charset="0"/>
                <a:cs typeface="PT Bold Heading" panose="02010400000000000000" pitchFamily="2" charset="-78"/>
              </a:rPr>
              <a:t>عناصر العملية التربوية الهامة وليس هو العنصر الهام الأوحد </a:t>
            </a:r>
            <a:r>
              <a:rPr lang="ar-EG" sz="3200" b="1" dirty="0">
                <a:latin typeface="Impact" panose="020B0806030902050204" pitchFamily="34" charset="0"/>
                <a:cs typeface="PT Bold Heading" panose="02010400000000000000" pitchFamily="2" charset="-78"/>
              </a:rPr>
              <a:t>فقط</a:t>
            </a:r>
            <a:r>
              <a:rPr lang="ar-EG" sz="3200" b="1" dirty="0" smtClean="0">
                <a:latin typeface="Impact" panose="020B0806030902050204" pitchFamily="34" charset="0"/>
                <a:cs typeface="PT Bold Heading" panose="02010400000000000000" pitchFamily="2" charset="-78"/>
              </a:rPr>
              <a:t>؛ لأن إلقاء العبء كله على المعلم تجعله يتعرض لتحديات كبيرة يصعب القيام بها.</a:t>
            </a:r>
          </a:p>
          <a:p>
            <a:pPr algn="r"/>
            <a:r>
              <a:rPr lang="ar-EG" sz="3200" b="1" dirty="0" smtClean="0">
                <a:solidFill>
                  <a:srgbClr val="FF0000"/>
                </a:solidFill>
                <a:latin typeface="Impact" panose="020B0806030902050204" pitchFamily="34" charset="0"/>
                <a:cs typeface="PT Bold Heading" panose="02010400000000000000" pitchFamily="2" charset="-78"/>
              </a:rPr>
              <a:t>5- أكدت الواقعية على أهمية التخصص</a:t>
            </a:r>
            <a:r>
              <a:rPr lang="ar-EG" sz="3200" b="1" dirty="0" smtClean="0">
                <a:latin typeface="Impact" panose="020B0806030902050204" pitchFamily="34" charset="0"/>
                <a:cs typeface="PT Bold Heading" panose="02010400000000000000" pitchFamily="2" charset="-78"/>
              </a:rPr>
              <a:t>، ومع ذلك لا يجب عزل الإنسان في إطار تخصصه فقط لأن المعرفة الإنسانية وحدة متكاملة.</a:t>
            </a: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520970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2862</Words>
  <Application>Microsoft Office PowerPoint</Application>
  <PresentationFormat>شاشة عريضة</PresentationFormat>
  <Paragraphs>98</Paragraphs>
  <Slides>20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20</vt:i4>
      </vt:variant>
    </vt:vector>
  </HeadingPairs>
  <TitlesOfParts>
    <vt:vector size="27" baseType="lpstr">
      <vt:lpstr>Arial</vt:lpstr>
      <vt:lpstr>Calibri</vt:lpstr>
      <vt:lpstr>Calibri Light</vt:lpstr>
      <vt:lpstr>Impact</vt:lpstr>
      <vt:lpstr>PT Bold Heading</vt:lpstr>
      <vt:lpstr>Times New Roman</vt:lpstr>
      <vt:lpstr>نسق Office</vt:lpstr>
      <vt:lpstr>محاضرات مقرر  الأصول الاجتماعية والفلسفية للتربية الفرقة الرابعة " عام" جميع الشعب محاضرة بعنوان  " المذاهب الفلسفية ونظرياتها التربوية " إعداد  أ.د. هاني محمد يونس د. شحته سعد موافي د. نجلاء أحمد شاهين  قسم أصول التربية  كلية التربية- جامعة بنها</vt:lpstr>
      <vt:lpstr>المذاهب الفلسفية ونظرياتها التربوية  ثالثاً: مذهب الفلسفة الواقعية </vt:lpstr>
      <vt:lpstr> ثالثا: مذهب الفلسفة الواقعية</vt:lpstr>
      <vt:lpstr> ثالثا: مذهب الفلسفة الواقعية</vt:lpstr>
      <vt:lpstr> ثالثا: مذهب الفلسفة الواقعية أ- مباديء الفلسفة الواقعية</vt:lpstr>
      <vt:lpstr> ثالثا: مذهب الفلسفة الواقعية ب- الانعكاسات التربوية للفلسفة الواقعية</vt:lpstr>
      <vt:lpstr> ثالثا: مذهب الفلسفة الواقعية ب- الانعكاسات التربوية للفلسفة الواقعية</vt:lpstr>
      <vt:lpstr> ثالثا: مذهب الفلسفة الواقعية ب- الانعكاسات التربوية للفلسفة الواقعية</vt:lpstr>
      <vt:lpstr> ثالثا: مذهب الفلسفة الواقعية ج- انتقادات موجهة للفلسفة الواقعية</vt:lpstr>
      <vt:lpstr> رابعا: مذهب الفلسفة الوجودية </vt:lpstr>
      <vt:lpstr> رابعا: مذهب الفلسفة الوجودية أ- مباديء الفلسفة الوجودية</vt:lpstr>
      <vt:lpstr> رابعا: مذهب الفلسفة الوجودية أ- مباديء الفلسفة الوجودية</vt:lpstr>
      <vt:lpstr> رابعا: مذهب الفلسفة الوجودية أ- مباديء الفلسفة الوجودية</vt:lpstr>
      <vt:lpstr> رابعا: مذهب الفلسفة الوجودية أ- مباديء الفلسفة الوجودية</vt:lpstr>
      <vt:lpstr> رابعا: مذهب الفلسفة الوجودية ب- الانعكاسات التربوية للوجودية </vt:lpstr>
      <vt:lpstr> رابعا: مذهب الفلسفة الوجودية ب- الانعكاسات التربوية للوجودية</vt:lpstr>
      <vt:lpstr> رابعا: مذهب الفلسفة الوجودية ب- الانعكاسات التربوية للوجودية</vt:lpstr>
      <vt:lpstr> رابعا: مذهب الفلسفة الوجودية ب- الانعكاسات التربوية للوجودية</vt:lpstr>
      <vt:lpstr> رابعا: مذهب الفلسفة الوجودية ب- الانعكاسات التربوية للوجودية</vt:lpstr>
      <vt:lpstr> رابعا: مذهب الفلسفة الوجودية انتقادات وجهت للفلسفة الوجودية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مقرر  الأصول الاجتماعية والفلسفية للتربية الفرقة الرابعة " عام" جميع الشعب المحاضرة الثانية إعداد  أ.د. هاني محمد يونس د. شحته سعد موافي د. نجلاء أحمد شاهين  قسم أصول التربية  كلية التربية- جامعة بنها</dc:title>
  <dc:creator>هاني يونس</dc:creator>
  <cp:lastModifiedBy>هاني يونس</cp:lastModifiedBy>
  <cp:revision>3</cp:revision>
  <dcterms:created xsi:type="dcterms:W3CDTF">2020-03-26T14:59:38Z</dcterms:created>
  <dcterms:modified xsi:type="dcterms:W3CDTF">2020-03-26T16:01:23Z</dcterms:modified>
</cp:coreProperties>
</file>